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50" r:id="rId5"/>
  </p:sldMasterIdLst>
  <p:notesMasterIdLst>
    <p:notesMasterId r:id="rId38"/>
  </p:notesMasterIdLst>
  <p:handoutMasterIdLst>
    <p:handoutMasterId r:id="rId39"/>
  </p:handoutMasterIdLst>
  <p:sldIdLst>
    <p:sldId id="1406" r:id="rId6"/>
    <p:sldId id="265" r:id="rId7"/>
    <p:sldId id="1420" r:id="rId8"/>
    <p:sldId id="271" r:id="rId9"/>
    <p:sldId id="286" r:id="rId10"/>
    <p:sldId id="301" r:id="rId11"/>
    <p:sldId id="302" r:id="rId12"/>
    <p:sldId id="307" r:id="rId13"/>
    <p:sldId id="281" r:id="rId14"/>
    <p:sldId id="313" r:id="rId15"/>
    <p:sldId id="314" r:id="rId16"/>
    <p:sldId id="297" r:id="rId17"/>
    <p:sldId id="315" r:id="rId18"/>
    <p:sldId id="300" r:id="rId19"/>
    <p:sldId id="312" r:id="rId20"/>
    <p:sldId id="296" r:id="rId21"/>
    <p:sldId id="316" r:id="rId22"/>
    <p:sldId id="311" r:id="rId23"/>
    <p:sldId id="295" r:id="rId24"/>
    <p:sldId id="1427" r:id="rId25"/>
    <p:sldId id="317" r:id="rId26"/>
    <p:sldId id="280" r:id="rId27"/>
    <p:sldId id="277" r:id="rId28"/>
    <p:sldId id="320" r:id="rId29"/>
    <p:sldId id="299" r:id="rId30"/>
    <p:sldId id="319" r:id="rId31"/>
    <p:sldId id="309" r:id="rId32"/>
    <p:sldId id="304" r:id="rId33"/>
    <p:sldId id="305" r:id="rId34"/>
    <p:sldId id="1421" r:id="rId35"/>
    <p:sldId id="1402" r:id="rId36"/>
    <p:sldId id="1413" r:id="rId3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id="{BF68131C-8EB2-4A6D-ABFA-02E5AB776A1B}">
          <p14:sldIdLst>
            <p14:sldId id="1406"/>
            <p14:sldId id="265"/>
            <p14:sldId id="1420"/>
            <p14:sldId id="271"/>
            <p14:sldId id="286"/>
            <p14:sldId id="301"/>
            <p14:sldId id="302"/>
            <p14:sldId id="307"/>
            <p14:sldId id="281"/>
            <p14:sldId id="313"/>
            <p14:sldId id="314"/>
            <p14:sldId id="297"/>
            <p14:sldId id="315"/>
            <p14:sldId id="300"/>
            <p14:sldId id="312"/>
            <p14:sldId id="296"/>
            <p14:sldId id="316"/>
            <p14:sldId id="311"/>
            <p14:sldId id="295"/>
            <p14:sldId id="1427"/>
            <p14:sldId id="317"/>
            <p14:sldId id="280"/>
            <p14:sldId id="277"/>
            <p14:sldId id="320"/>
            <p14:sldId id="299"/>
            <p14:sldId id="319"/>
            <p14:sldId id="309"/>
            <p14:sldId id="304"/>
            <p14:sldId id="305"/>
            <p14:sldId id="1421"/>
            <p14:sldId id="1402"/>
            <p14:sldId id="1413"/>
          </p14:sldIdLst>
        </p14:section>
        <p14:section name="Presentation template" id="{C7FA9FF9-CCBF-4AFF-8011-39A1B6C3CC0F}">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Auri Mathisen" initials="AM" lastIdx="1" clrIdx="7">
    <p:extLst>
      <p:ext uri="{19B8F6BF-5375-455C-9EA6-DF929625EA0E}">
        <p15:presenceInfo xmlns:p15="http://schemas.microsoft.com/office/powerpoint/2012/main" userId="S-1-5-21-383413107-1061881802-891584314-12534" providerId="AD"/>
      </p:ext>
    </p:extLst>
  </p:cmAuthor>
  <p:cmAuthor id="1" name="Mary Feil-Jacobs" initials="MFJ" lastIdx="43" clrIdx="1"/>
  <p:cmAuthor id="8" name="Judi Lee" initials="JL" lastIdx="3" clrIdx="8">
    <p:extLst>
      <p:ext uri="{19B8F6BF-5375-455C-9EA6-DF929625EA0E}">
        <p15:presenceInfo xmlns:p15="http://schemas.microsoft.com/office/powerpoint/2012/main" userId="S-1-5-21-383413107-1061881802-891584314-9954" providerId="AD"/>
      </p:ext>
    </p:extLst>
  </p:cmAuthor>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9" name="David Griffith" initials="DG" lastIdx="3" clrIdx="9">
    <p:extLst>
      <p:ext uri="{19B8F6BF-5375-455C-9EA6-DF929625EA0E}">
        <p15:presenceInfo xmlns:p15="http://schemas.microsoft.com/office/powerpoint/2012/main" userId="S-1-5-21-383413107-1061881802-891584314-4667"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10" name="Mark Rhodes" initials="MR" lastIdx="1" clrIdx="10">
    <p:extLst>
      <p:ext uri="{19B8F6BF-5375-455C-9EA6-DF929625EA0E}">
        <p15:presenceInfo xmlns:p15="http://schemas.microsoft.com/office/powerpoint/2012/main" userId="Mark Rhodes" providerId="None"/>
      </p:ext>
    </p:extLst>
  </p:cmAuthor>
  <p:cmAuthor id="4" name="Mitchell Derrey" initials="MD" lastIdx="6" clrIdx="4">
    <p:extLst>
      <p:ext uri="{19B8F6BF-5375-455C-9EA6-DF929625EA0E}">
        <p15:presenceInfo xmlns:p15="http://schemas.microsoft.com/office/powerpoint/2012/main" userId="S-1-5-21-383413107-1061881802-891584314-4851" providerId="AD"/>
      </p:ext>
    </p:extLst>
  </p:cmAuthor>
  <p:cmAuthor id="5" name="Christen Anderson" initials="CA" lastIdx="19" clrIdx="5">
    <p:extLst>
      <p:ext uri="{19B8F6BF-5375-455C-9EA6-DF929625EA0E}">
        <p15:presenceInfo xmlns:p15="http://schemas.microsoft.com/office/powerpoint/2012/main" userId="Christen Anderson" providerId="None"/>
      </p:ext>
    </p:extLst>
  </p:cmAuthor>
  <p:cmAuthor id="6" name="Delaney Freer" initials="DF" lastIdx="16" clrIdx="6">
    <p:extLst>
      <p:ext uri="{19B8F6BF-5375-455C-9EA6-DF929625EA0E}">
        <p15:presenceInfo xmlns:p15="http://schemas.microsoft.com/office/powerpoint/2012/main" userId="4a46fd6c6e3be6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9A"/>
    <a:srgbClr val="1E275C"/>
    <a:srgbClr val="000000"/>
    <a:srgbClr val="1B4499"/>
    <a:srgbClr val="001E60"/>
    <a:srgbClr val="E6E6E6"/>
    <a:srgbClr val="0095C8"/>
    <a:srgbClr val="E1B81C"/>
    <a:srgbClr val="E4002B"/>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CEBCD7-87DF-07D0-AC25-A71E092F4A1B}" v="297" dt="2024-05-22T20:43:10.657"/>
    <p1510:client id="{D26BEC77-BB98-48F1-AB01-176D4AF075B2}" v="232" dt="2024-05-23T12:14:29.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9128" autoAdjust="0"/>
  </p:normalViewPr>
  <p:slideViewPr>
    <p:cSldViewPr snapToGrid="0">
      <p:cViewPr varScale="1">
        <p:scale>
          <a:sx n="71" d="100"/>
          <a:sy n="71" d="100"/>
        </p:scale>
        <p:origin x="1938" y="7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a:t>CRMUG Summit 2017</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58CAF0-866C-41B3-A854-572A2A51FA6A}" type="datetime8">
              <a:rPr lang="en-US" smtClean="0">
                <a:latin typeface="Arial" panose="020B0604020202020204" pitchFamily="34" charset="0"/>
                <a:cs typeface="Arial" panose="020B0604020202020204" pitchFamily="34" charset="0"/>
              </a:rPr>
              <a:t>10/9/2024 11:38 AM</a:t>
            </a:fld>
            <a:endParaRPr lang="en-US">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
        <p:nvSpPr>
          <p:cNvPr id="5"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Arial" panose="020B0604020202020204" pitchFamily="34" charset="0"/>
                <a:ea typeface="Segoe UI" pitchFamily="34" charset="0"/>
                <a:cs typeface="Arial" panose="020B0604020202020204" pitchFamily="34" charset="0"/>
              </a:rPr>
              <a:t>© 2017 Dynamic Communities. All rights reserved.</a:t>
            </a: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r>
              <a:rPr lang="en-US"/>
              <a:t>CRMUG Summit 2017</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2058EF5B-311B-4148-8831-2D28534D49CD}" type="datetime8">
              <a:rPr lang="en-US" smtClean="0"/>
              <a:t>10/9/2024 11:20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B4008EB6-D09E-4580-8CD6-DDB14511944F}" type="slidenum">
              <a:rPr lang="en-US" smtClean="0"/>
              <a:pPr/>
              <a:t>‹#›</a:t>
            </a:fld>
            <a:endParaRPr lang="en-US"/>
          </a:p>
        </p:txBody>
      </p:sp>
      <p:sp>
        <p:nvSpPr>
          <p:cNvPr id="7" name="Footer Placeholder 7"/>
          <p:cNvSpPr>
            <a:spLocks noGrp="1"/>
          </p:cNvSpPr>
          <p:nvPr>
            <p:ph type="ftr" sz="quarter" idx="4"/>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Arial" panose="020B0604020202020204" pitchFamily="34" charset="0"/>
                <a:ea typeface="Segoe UI" pitchFamily="34" charset="0"/>
                <a:cs typeface="Arial" panose="020B0604020202020204" pitchFamily="34" charset="0"/>
              </a:rPr>
              <a:t>© 2017 Dynamic Communities. All rights reserved.</a:t>
            </a: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ftr="0"/>
  <p:notesStyle>
    <a:lvl1pPr marL="0" algn="l" defTabSz="932742" rtl="0" eaLnBrk="1" latinLnBrk="0" hangingPunct="1">
      <a:lnSpc>
        <a:spcPct val="90000"/>
      </a:lnSpc>
      <a:spcAft>
        <a:spcPts val="340"/>
      </a:spcAft>
      <a:defRPr sz="900" kern="1200">
        <a:solidFill>
          <a:schemeClr val="tx1"/>
        </a:solidFill>
        <a:latin typeface="Arial" panose="020B0604020202020204" pitchFamily="34" charset="0"/>
        <a:ea typeface="+mn-ea"/>
        <a:cs typeface="Arial" panose="020B0604020202020204" pitchFamily="34" charset="0"/>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posting to occur by the end of the period.</a:t>
            </a:r>
          </a:p>
          <a:p>
            <a:endParaRPr lang="en-US" dirty="0"/>
          </a:p>
          <a:p>
            <a:r>
              <a:rPr lang="en-US" dirty="0"/>
              <a:t>So the first thing we will look at is the missing transactions. What we will first look at is in the series or master posting in the sub ledger and general ledger. We will usually start from the sub ledger and work her way to the general ledger. It is important to always remember everything flows to the general ledger so you start at the wheat of origin and follow the flow through the system.</a:t>
            </a:r>
          </a:p>
          <a:p>
            <a:endParaRPr lang="en-US" dirty="0"/>
          </a:p>
          <a:p>
            <a:r>
              <a:rPr lang="en-US" dirty="0"/>
              <a:t>Meeting we would check the sub ledger, check the general ledger, then we would check the batch recovery to see if something hung up in transition.</a:t>
            </a:r>
          </a:p>
          <a:p>
            <a:endParaRPr lang="en-US" dirty="0"/>
          </a:p>
          <a:p>
            <a:r>
              <a:rPr lang="en-US" dirty="0"/>
              <a:t>Let's say everything posted or appear to have been posted and nothing is hung up.  What does this mean? This means that either there is an missing accounts on a batch that sitting in the general ledger. It could also mean that a batch did not post through to the general ledger posted to the general ledger. If the batch did not post through an is no longer currently in the general ledger did not get hung up in was posted in the sub ledger this means that somebody could've accidentally deleted that batch. In order to correct this, you'll have to do a general ledger entry. Another alternative, is that something could posted to the wrong. In you have a timing issue on your hand.</a:t>
            </a:r>
          </a:p>
          <a:p>
            <a:endParaRPr lang="en-US" dirty="0"/>
          </a:p>
          <a:p>
            <a:pPr lvl="1"/>
            <a:r>
              <a:rPr lang="en-US" dirty="0"/>
              <a:t>Could be missing an account or outside of a period.</a:t>
            </a:r>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8</a:t>
            </a:fld>
            <a:endParaRPr lang="en-US"/>
          </a:p>
        </p:txBody>
      </p:sp>
    </p:spTree>
    <p:extLst>
      <p:ext uri="{BB962C8B-B14F-4D97-AF65-F5344CB8AC3E}">
        <p14:creationId xmlns:p14="http://schemas.microsoft.com/office/powerpoint/2010/main" val="428972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To understand Inventory Item vs Non inventory item.</a:t>
            </a:r>
          </a:p>
          <a:p>
            <a:endParaRPr lang="en-US" dirty="0"/>
          </a:p>
          <a:p>
            <a:r>
              <a:rPr lang="en-US" dirty="0"/>
              <a:t>If inventory it should follow the inventory card setup.</a:t>
            </a:r>
          </a:p>
          <a:p>
            <a:r>
              <a:rPr lang="en-US" dirty="0"/>
              <a:t>If non-inventory it should follow vendor or global setup. </a:t>
            </a:r>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17</a:t>
            </a:fld>
            <a:endParaRPr lang="en-US"/>
          </a:p>
        </p:txBody>
      </p:sp>
    </p:spTree>
    <p:extLst>
      <p:ext uri="{BB962C8B-B14F-4D97-AF65-F5344CB8AC3E}">
        <p14:creationId xmlns:p14="http://schemas.microsoft.com/office/powerpoint/2010/main" val="110103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that we've looked at the accounts set up and how that affects purchase order, let's look at another set up that we need to be aware of.</a:t>
            </a:r>
          </a:p>
          <a:p>
            <a:endParaRPr lang="en-US" dirty="0"/>
          </a:p>
          <a:p>
            <a:r>
              <a:rPr lang="en-US" dirty="0"/>
              <a:t>The first this is to check the Item Class Setup for what behaviors the system was told to follow.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now that we've looked at the accounts set up and how that affects purchase order, let's look at another set up that we need to be aware of. That is the Revalue Inventory for cost variance. We need to make sure that this is selected and that the purchase price variance is your inventory.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inventory going through your system that does not have the selected the that could potentially throw off your costing. It will not record revaluations done within purchasing. With this selected if the invoice is received at a different price then it will revalue the inventory into the inventory account. It will revalue all the inventory that is on hand or in Work in Progress for that cost layer. </a:t>
            </a:r>
          </a:p>
          <a:p>
            <a:endParaRPr lang="en-US" dirty="0"/>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18</a:t>
            </a:fld>
            <a:endParaRPr lang="en-US"/>
          </a:p>
        </p:txBody>
      </p:sp>
    </p:spTree>
    <p:extLst>
      <p:ext uri="{BB962C8B-B14F-4D97-AF65-F5344CB8AC3E}">
        <p14:creationId xmlns:p14="http://schemas.microsoft.com/office/powerpoint/2010/main" val="288283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let’s discuss the cost layers and how to review and correct the cost differences. For this we are going to look at two places the adjusted cost window in the item maintenance. </a:t>
            </a:r>
          </a:p>
          <a:p>
            <a:endParaRPr lang="en-US" sz="1200" i="1" dirty="0"/>
          </a:p>
          <a:p>
            <a:r>
              <a:rPr lang="en-US" sz="1200" i="1" dirty="0"/>
              <a:t>We need to ensure that each cost has an amount to them. You will be looking for items that have an abnormal change to the cost. </a:t>
            </a:r>
          </a:p>
          <a:p>
            <a:endParaRPr lang="en-US" sz="1200" i="1" dirty="0"/>
          </a:p>
          <a:p>
            <a:r>
              <a:rPr lang="en-US" sz="1200" i="1" dirty="0"/>
              <a:t>You will also need to be sure you know what valuation method you are using. In this example we are using LIFO Periodic. Standard costed items will use the standard cost maintenance and standard cost change windows. Therefore if you see a substantial change in cost look to your standard costs windows to understand where the change occurred. </a:t>
            </a:r>
          </a:p>
          <a:p>
            <a:endParaRPr lang="en-US" sz="1200" i="1" dirty="0"/>
          </a:p>
          <a:p>
            <a:r>
              <a:rPr lang="en-US" sz="1200" i="1" dirty="0"/>
              <a:t>Perpetual items (actual cost)</a:t>
            </a:r>
          </a:p>
          <a:p>
            <a:r>
              <a:rPr lang="en-US" sz="1200" i="1" dirty="0"/>
              <a:t>Periodic items (standard costs.)</a:t>
            </a:r>
          </a:p>
          <a:p>
            <a:endParaRPr lang="en-US" sz="1200" i="1" dirty="0"/>
          </a:p>
          <a:p>
            <a:r>
              <a:rPr lang="en-US" sz="1200" dirty="0">
                <a:gradFill>
                  <a:gsLst>
                    <a:gs pos="2917">
                      <a:schemeClr val="tx1"/>
                    </a:gs>
                    <a:gs pos="30000">
                      <a:schemeClr val="tx1"/>
                    </a:gs>
                  </a:gsLst>
                  <a:lin ang="5400000" scaled="0"/>
                </a:gradFill>
              </a:rPr>
              <a:t>Adjustments here are considered from manufacturing transactions, and inventory adjustments. </a:t>
            </a:r>
            <a:r>
              <a:rPr lang="en-US" sz="1200" i="1" dirty="0">
                <a:gradFill>
                  <a:gsLst>
                    <a:gs pos="2917">
                      <a:schemeClr val="tx1"/>
                    </a:gs>
                    <a:gs pos="30000">
                      <a:schemeClr val="tx1"/>
                    </a:gs>
                  </a:gsLst>
                  <a:lin ang="5400000" scaled="0"/>
                </a:gradFill>
              </a:rPr>
              <a:t>PO receipts can also appear here. </a:t>
            </a:r>
            <a:endParaRPr lang="en-US" sz="1200" i="1" dirty="0"/>
          </a:p>
          <a:p>
            <a:endParaRPr lang="en-US" sz="1200" i="1" dirty="0"/>
          </a:p>
          <a:p>
            <a:endParaRPr lang="en-US" sz="1200" i="1" dirty="0"/>
          </a:p>
          <a:p>
            <a:endParaRPr lang="en-US" sz="1200" i="1" dirty="0"/>
          </a:p>
          <a:p>
            <a:r>
              <a:rPr lang="en-US" sz="1200" i="1" dirty="0"/>
              <a:t>When you have a zero amount you will correct  in the item card using the Current Cost.</a:t>
            </a:r>
          </a:p>
          <a:p>
            <a:endParaRPr lang="en-US" sz="1200" i="1" dirty="0"/>
          </a:p>
          <a:p>
            <a:r>
              <a:rPr lang="en-US" sz="1200" i="1" dirty="0"/>
              <a:t>If there is a quantity on hand changing the costs will affect the inventory and it’s offset accounts. </a:t>
            </a:r>
          </a:p>
          <a:p>
            <a:r>
              <a:rPr lang="en-US" sz="1200" i="1" dirty="0"/>
              <a:t>If it is a quantity on hand where part of the layer was sold it will affect COGS, WIP, Inventory, and Inventory offset accounts (if it is within a closed year, it will affect retained earnings Be Careful!!!!!!). </a:t>
            </a:r>
          </a:p>
          <a:p>
            <a:endParaRPr lang="en-US" sz="1200" i="1" dirty="0"/>
          </a:p>
          <a:p>
            <a:r>
              <a:rPr lang="en-US" dirty="0"/>
              <a:t>If you have any specific questions on this, please take one of my business cards and we can schedule you to meet with Kyana Brook who can go over your specific issues.</a:t>
            </a:r>
          </a:p>
          <a:p>
            <a:endParaRPr lang="en-US" dirty="0"/>
          </a:p>
          <a:p>
            <a:endParaRPr lang="en-US" dirty="0"/>
          </a:p>
        </p:txBody>
      </p:sp>
    </p:spTree>
    <p:extLst>
      <p:ext uri="{BB962C8B-B14F-4D97-AF65-F5344CB8AC3E}">
        <p14:creationId xmlns:p14="http://schemas.microsoft.com/office/powerpoint/2010/main" val="168093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the Item Transaction inquiry window to drill back further to investigate the documents behind the cost layer to determine why a cost was changed.  </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10/9/2024 11:40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41368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some questions that you need to ask yourself when dealing with the costing troubleshooting. </a:t>
            </a:r>
          </a:p>
          <a:p>
            <a:endParaRPr lang="en-US" dirty="0"/>
          </a:p>
        </p:txBody>
      </p:sp>
    </p:spTree>
    <p:extLst>
      <p:ext uri="{BB962C8B-B14F-4D97-AF65-F5344CB8AC3E}">
        <p14:creationId xmlns:p14="http://schemas.microsoft.com/office/powerpoint/2010/main" val="68422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WIP preferences, there are two settings in here that will have an impact on costs and how they move through your system. </a:t>
            </a:r>
          </a:p>
          <a:p>
            <a:endParaRPr lang="en-US" dirty="0"/>
          </a:p>
          <a:p>
            <a:r>
              <a:rPr lang="en-US" dirty="0"/>
              <a:t>Under the outsourcing options you have two selections.  you can apply additional outsourcing costs to the manufacturing order. </a:t>
            </a:r>
          </a:p>
          <a:p>
            <a:endParaRPr lang="en-US" dirty="0"/>
          </a:p>
          <a:p>
            <a:r>
              <a:rPr lang="en-US" dirty="0"/>
              <a:t>Marking the OS sequence will allow all purchase order lines for the service to have a receiving status.</a:t>
            </a:r>
          </a:p>
          <a:p>
            <a:endParaRPr lang="en-US" dirty="0"/>
          </a:p>
          <a:p>
            <a:endParaRPr lang="en-US" dirty="0"/>
          </a:p>
          <a:p>
            <a:r>
              <a:rPr lang="en-US" dirty="0"/>
              <a:t>The second setting we will be looking at is witch bucket is selected as the outsourcing costs. When tracking through your system this will allow you to know where you should look. You have the option to select which bucket and also rename that bucket to outsourcing. </a:t>
            </a:r>
          </a:p>
        </p:txBody>
      </p:sp>
      <p:sp>
        <p:nvSpPr>
          <p:cNvPr id="4" name="Slide Number Placeholder 3"/>
          <p:cNvSpPr>
            <a:spLocks noGrp="1"/>
          </p:cNvSpPr>
          <p:nvPr>
            <p:ph type="sldNum" sz="quarter" idx="5"/>
          </p:nvPr>
        </p:nvSpPr>
        <p:spPr/>
        <p:txBody>
          <a:bodyPr/>
          <a:lstStyle/>
          <a:p>
            <a:fld id="{BA347FCF-F96C-483F-BD6B-6C10E9B640AC}" type="slidenum">
              <a:rPr lang="en-US" smtClean="0"/>
              <a:t>22</a:t>
            </a:fld>
            <a:endParaRPr lang="en-US"/>
          </a:p>
        </p:txBody>
      </p:sp>
    </p:spTree>
    <p:extLst>
      <p:ext uri="{BB962C8B-B14F-4D97-AF65-F5344CB8AC3E}">
        <p14:creationId xmlns:p14="http://schemas.microsoft.com/office/powerpoint/2010/main" val="3823455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to consider is also how the manufacturing order links to the work center and machine IDs. </a:t>
            </a:r>
          </a:p>
          <a:p>
            <a:endParaRPr lang="en-US" dirty="0"/>
          </a:p>
          <a:p>
            <a:r>
              <a:rPr lang="en-US" dirty="0"/>
              <a:t>In the setup you can create a routing sequence entry. This is the template that is used in the MO.</a:t>
            </a:r>
          </a:p>
          <a:p>
            <a:r>
              <a:rPr lang="en-US" dirty="0"/>
              <a:t>So we have this manufacturing routing sequence edit that is from the MO. Once a Routing is added it can be edited on each specific MO.  </a:t>
            </a:r>
          </a:p>
          <a:p>
            <a:endParaRPr lang="en-US" sz="1100" dirty="0"/>
          </a:p>
          <a:p>
            <a:r>
              <a:rPr lang="en-US" sz="1100" dirty="0"/>
              <a:t>Be careful when you do this.</a:t>
            </a:r>
          </a:p>
          <a:p>
            <a:endParaRPr lang="en-US" dirty="0"/>
          </a:p>
          <a:p>
            <a:r>
              <a:rPr lang="en-US" dirty="0"/>
              <a:t>Changes to these windows can skew the information in your reports and could be a potential reason for cost differences. </a:t>
            </a:r>
          </a:p>
          <a:p>
            <a:endParaRPr lang="en-US" dirty="0"/>
          </a:p>
          <a:p>
            <a:r>
              <a:rPr lang="en-US" dirty="0"/>
              <a:t>Active Routing: Mark this option if you modify a routing sequence and want the change to also be reflected in other manufacturing order routing sequences.</a:t>
            </a:r>
          </a:p>
          <a:p>
            <a:r>
              <a:rPr lang="en-US" dirty="0"/>
              <a:t>Planning Routings: Mark this option if you modify a routing sequence and want the change to also be reflected on only planning routing. </a:t>
            </a:r>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23</a:t>
            </a:fld>
            <a:endParaRPr lang="en-US"/>
          </a:p>
        </p:txBody>
      </p:sp>
    </p:spTree>
    <p:extLst>
      <p:ext uri="{BB962C8B-B14F-4D97-AF65-F5344CB8AC3E}">
        <p14:creationId xmlns:p14="http://schemas.microsoft.com/office/powerpoint/2010/main" val="120835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costs should match the PO Unit costs. </a:t>
            </a:r>
          </a:p>
        </p:txBody>
      </p:sp>
      <p:sp>
        <p:nvSpPr>
          <p:cNvPr id="4" name="Slide Number Placeholder 3"/>
          <p:cNvSpPr>
            <a:spLocks noGrp="1"/>
          </p:cNvSpPr>
          <p:nvPr>
            <p:ph type="sldNum" sz="quarter" idx="5"/>
          </p:nvPr>
        </p:nvSpPr>
        <p:spPr/>
        <p:txBody>
          <a:bodyPr/>
          <a:lstStyle/>
          <a:p>
            <a:fld id="{BA347FCF-F96C-483F-BD6B-6C10E9B640AC}" type="slidenum">
              <a:rPr lang="en-US" smtClean="0"/>
              <a:t>24</a:t>
            </a:fld>
            <a:endParaRPr lang="en-US"/>
          </a:p>
        </p:txBody>
      </p:sp>
    </p:spTree>
    <p:extLst>
      <p:ext uri="{BB962C8B-B14F-4D97-AF65-F5344CB8AC3E}">
        <p14:creationId xmlns:p14="http://schemas.microsoft.com/office/powerpoint/2010/main" val="184350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a report to be created, please feel free to contact Enavate or your System Administrator.</a:t>
            </a:r>
          </a:p>
          <a:p>
            <a:endParaRPr lang="en-US" dirty="0"/>
          </a:p>
          <a:p>
            <a:r>
              <a:rPr lang="en-US" i="1" dirty="0"/>
              <a:t>*</a:t>
            </a:r>
            <a:r>
              <a:rPr lang="en-US" sz="1200" i="1" dirty="0"/>
              <a:t>A report can be created to fit the need of the organization. -SSRS Reports can be developed to add a more robust view for Accounting if desired. </a:t>
            </a:r>
          </a:p>
          <a:p>
            <a:endParaRPr lang="en-US" dirty="0"/>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25</a:t>
            </a:fld>
            <a:endParaRPr lang="en-US"/>
          </a:p>
        </p:txBody>
      </p:sp>
    </p:spTree>
    <p:extLst>
      <p:ext uri="{BB962C8B-B14F-4D97-AF65-F5344CB8AC3E}">
        <p14:creationId xmlns:p14="http://schemas.microsoft.com/office/powerpoint/2010/main" val="102861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26</a:t>
            </a:fld>
            <a:endParaRPr lang="en-US"/>
          </a:p>
        </p:txBody>
      </p:sp>
    </p:spTree>
    <p:extLst>
      <p:ext uri="{BB962C8B-B14F-4D97-AF65-F5344CB8AC3E}">
        <p14:creationId xmlns:p14="http://schemas.microsoft.com/office/powerpoint/2010/main" val="237961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more about the missing account. </a:t>
            </a:r>
          </a:p>
          <a:p>
            <a:endParaRPr lang="en-US" dirty="0"/>
          </a:p>
          <a:p>
            <a:r>
              <a:rPr lang="en-US" dirty="0"/>
              <a:t>What this means is that when you go in to your item classes, and go into the account set up, you are looking at your inventory and inventory offset accounts and they are the same. </a:t>
            </a:r>
          </a:p>
          <a:p>
            <a:r>
              <a:rPr lang="en-US" dirty="0"/>
              <a:t>When this happens it is considered a wash within your general ledger. To correct this, you have to make general ledger entries for items that have already been posted.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in the subledger, You will also need to create a transaction.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create a debit and credit which reduces inventory from the same account and increases inventory of the same quantity and value in the inventory main account and offset account. </a:t>
            </a:r>
          </a:p>
          <a:p>
            <a:endParaRPr lang="en-US" dirty="0"/>
          </a:p>
          <a:p>
            <a:r>
              <a:rPr lang="en-US" dirty="0"/>
              <a:t>After this is corrected, You will need to change the accounts on the item class or item to correct moving forward.</a:t>
            </a:r>
          </a:p>
          <a:p>
            <a:endParaRPr lang="en-US" dirty="0"/>
          </a:p>
          <a:p>
            <a:r>
              <a:rPr lang="en-US" dirty="0"/>
              <a:t>If you have current inventory, run the historical trial balance. It will be missing a GL number for the account where this occurs. </a:t>
            </a:r>
          </a:p>
        </p:txBody>
      </p:sp>
      <p:sp>
        <p:nvSpPr>
          <p:cNvPr id="4" name="Slide Number Placeholder 3"/>
          <p:cNvSpPr>
            <a:spLocks noGrp="1"/>
          </p:cNvSpPr>
          <p:nvPr>
            <p:ph type="sldNum" sz="quarter" idx="5"/>
          </p:nvPr>
        </p:nvSpPr>
        <p:spPr/>
        <p:txBody>
          <a:bodyPr/>
          <a:lstStyle/>
          <a:p>
            <a:fld id="{BA347FCF-F96C-483F-BD6B-6C10E9B640AC}" type="slidenum">
              <a:rPr lang="en-US" smtClean="0"/>
              <a:t>9</a:t>
            </a:fld>
            <a:endParaRPr lang="en-US"/>
          </a:p>
        </p:txBody>
      </p:sp>
    </p:spTree>
    <p:extLst>
      <p:ext uri="{BB962C8B-B14F-4D97-AF65-F5344CB8AC3E}">
        <p14:creationId xmlns:p14="http://schemas.microsoft.com/office/powerpoint/2010/main" val="3517182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t>
            </a:r>
            <a:r>
              <a:rPr lang="en-US" dirty="0" err="1"/>
              <a:t>cheveron</a:t>
            </a:r>
            <a:r>
              <a:rPr lang="en-US" dirty="0"/>
              <a:t>/double arrows. </a:t>
            </a:r>
          </a:p>
          <a:p>
            <a:endParaRPr lang="en-US" dirty="0"/>
          </a:p>
          <a:p>
            <a:r>
              <a:rPr lang="en-US" dirty="0"/>
              <a:t>Now we are at our last section. Incorrect accounts.</a:t>
            </a:r>
          </a:p>
          <a:p>
            <a:endParaRPr lang="en-US" dirty="0"/>
          </a:p>
          <a:p>
            <a:r>
              <a:rPr lang="en-US" dirty="0"/>
              <a:t>There are two main issues in this part. </a:t>
            </a:r>
          </a:p>
        </p:txBody>
      </p:sp>
      <p:sp>
        <p:nvSpPr>
          <p:cNvPr id="4" name="Slide Number Placeholder 3"/>
          <p:cNvSpPr>
            <a:spLocks noGrp="1"/>
          </p:cNvSpPr>
          <p:nvPr>
            <p:ph type="sldNum" sz="quarter" idx="5"/>
          </p:nvPr>
        </p:nvSpPr>
        <p:spPr/>
        <p:txBody>
          <a:bodyPr/>
          <a:lstStyle/>
          <a:p>
            <a:fld id="{BA347FCF-F96C-483F-BD6B-6C10E9B640AC}" type="slidenum">
              <a:rPr lang="en-US" smtClean="0"/>
              <a:t>27</a:t>
            </a:fld>
            <a:endParaRPr lang="en-US"/>
          </a:p>
        </p:txBody>
      </p:sp>
    </p:spTree>
    <p:extLst>
      <p:ext uri="{BB962C8B-B14F-4D97-AF65-F5344CB8AC3E}">
        <p14:creationId xmlns:p14="http://schemas.microsoft.com/office/powerpoint/2010/main" val="452794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in summary first. Then run in detail and have to go line by line.</a:t>
            </a:r>
          </a:p>
          <a:p>
            <a:endParaRPr lang="en-US" dirty="0"/>
          </a:p>
          <a:p>
            <a:r>
              <a:rPr lang="en-US" dirty="0"/>
              <a:t>Interested in looking at the value.</a:t>
            </a:r>
          </a:p>
          <a:p>
            <a:endParaRPr lang="en-US" dirty="0"/>
          </a:p>
          <a:p>
            <a:r>
              <a:rPr lang="en-US" dirty="0"/>
              <a:t>Negative and a value is outside of a costing issue.</a:t>
            </a:r>
          </a:p>
          <a:p>
            <a:endParaRPr lang="en-US" dirty="0"/>
          </a:p>
          <a:p>
            <a:r>
              <a:rPr lang="en-US" dirty="0"/>
              <a:t>Zero with a value will require an inventory reset.</a:t>
            </a:r>
          </a:p>
          <a:p>
            <a:endParaRPr lang="en-US" dirty="0"/>
          </a:p>
          <a:p>
            <a:r>
              <a:rPr lang="en-US" dirty="0"/>
              <a:t>304 pieces and the negative amount. Needed a reset.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dirty="0">
                <a:latin typeface="Poppins"/>
                <a:ea typeface="Verdana"/>
              </a:rPr>
              <a:t>Gives a detailed view of accounts and transactions. Look for the following to determine the reason for the discrepancy.</a:t>
            </a:r>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28</a:t>
            </a:fld>
            <a:endParaRPr lang="en-US"/>
          </a:p>
        </p:txBody>
      </p:sp>
    </p:spTree>
    <p:extLst>
      <p:ext uri="{BB962C8B-B14F-4D97-AF65-F5344CB8AC3E}">
        <p14:creationId xmlns:p14="http://schemas.microsoft.com/office/powerpoint/2010/main" val="362555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10</a:t>
            </a:fld>
            <a:endParaRPr lang="en-US"/>
          </a:p>
        </p:txBody>
      </p:sp>
    </p:spTree>
    <p:extLst>
      <p:ext uri="{BB962C8B-B14F-4D97-AF65-F5344CB8AC3E}">
        <p14:creationId xmlns:p14="http://schemas.microsoft.com/office/powerpoint/2010/main" val="70600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Account setup plays a major role in many of the costing issues seen. Knowing how these account are setup and how they flow through the system will help you determine where your problems are.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Let’s take a look </a:t>
            </a:r>
            <a:r>
              <a:rPr lang="en-US" dirty="0" err="1"/>
              <a:t>atour</a:t>
            </a:r>
            <a:r>
              <a:rPr lang="en-US" dirty="0"/>
              <a:t> next section here. This is an example of a PO. We are drilling back into the vendor and taking a look at the accounts. On the PO you can also drill back into the item detail to see which account is assigned to that line.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720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Here is the drill downs.  For all non inventory items within GP we will see the purchasing account that is setup on the vendor, vendor class or the global setting.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To avoid issues with non inventory items we can setup the Vendor with the inventory account into the Purchasing Account and Purchase price variance accounts if the vendor is always an inventory vendor.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Typically non inventory items should not go to your inventory account.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Best practice is to create a non inventory item services or </a:t>
            </a:r>
            <a:r>
              <a:rPr lang="en-US" dirty="0" err="1"/>
              <a:t>misc</a:t>
            </a:r>
            <a:r>
              <a:rPr lang="en-US" dirty="0"/>
              <a:t> within inventory. When you create an item for that service it can be added to your Bill of Material.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1575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Here is an example of an Inventory item. This will pull from the item card’s accounts. If it is assigned a class then it could also pull from the class ID.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If you have more than 10 vendors that are setup incorrectly, these can be updated via SQL with an expert to adjust the Account Index.  You can also use a Macro to update the field as well.</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17015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alternative is to use the Vendor smartlist. We can add the Purchase price variance account number and the purchase Account number.</a:t>
            </a:r>
          </a:p>
          <a:p>
            <a:endParaRPr lang="en-US" dirty="0"/>
          </a:p>
        </p:txBody>
      </p:sp>
      <p:sp>
        <p:nvSpPr>
          <p:cNvPr id="4" name="Slide Number Placeholder 3"/>
          <p:cNvSpPr>
            <a:spLocks noGrp="1"/>
          </p:cNvSpPr>
          <p:nvPr>
            <p:ph type="sldNum" sz="quarter" idx="5"/>
          </p:nvPr>
        </p:nvSpPr>
        <p:spPr/>
        <p:txBody>
          <a:bodyPr/>
          <a:lstStyle/>
          <a:p>
            <a:fld id="{BA347FCF-F96C-483F-BD6B-6C10E9B640AC}" type="slidenum">
              <a:rPr lang="en-US" smtClean="0"/>
              <a:t>14</a:t>
            </a:fld>
            <a:endParaRPr lang="en-US"/>
          </a:p>
        </p:txBody>
      </p:sp>
    </p:spTree>
    <p:extLst>
      <p:ext uri="{BB962C8B-B14F-4D97-AF65-F5344CB8AC3E}">
        <p14:creationId xmlns:p14="http://schemas.microsoft.com/office/powerpoint/2010/main" val="76957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Landed costs can also affect the cost differences.</a:t>
            </a:r>
          </a:p>
          <a:p>
            <a:endParaRPr lang="en-US" dirty="0"/>
          </a:p>
          <a:p>
            <a:r>
              <a:rPr lang="en-US" dirty="0"/>
              <a:t>Cost Calculation method </a:t>
            </a:r>
          </a:p>
          <a:p>
            <a:r>
              <a:rPr lang="en-US" dirty="0"/>
              <a:t>Invoice Match </a:t>
            </a:r>
          </a:p>
          <a:p>
            <a:r>
              <a:rPr lang="en-US" dirty="0"/>
              <a:t>And Revalue inventory for cost variance and will use the account in this window. The Purchase Price Variance Account should be your inventory account and is a cost account.</a:t>
            </a:r>
          </a:p>
          <a:p>
            <a:endParaRPr lang="en-US" dirty="0"/>
          </a:p>
          <a:p>
            <a:endParaRPr lang="en-US" dirty="0"/>
          </a:p>
          <a:p>
            <a:r>
              <a:rPr lang="en-US" dirty="0"/>
              <a:t>CPA and CFO conversation if they ask about the Purchase price variance – UNREALIZED. </a:t>
            </a:r>
          </a:p>
        </p:txBody>
      </p:sp>
      <p:sp>
        <p:nvSpPr>
          <p:cNvPr id="4" name="Slide Number Placeholder 3"/>
          <p:cNvSpPr>
            <a:spLocks noGrp="1"/>
          </p:cNvSpPr>
          <p:nvPr>
            <p:ph type="sldNum" sz="quarter" idx="5"/>
          </p:nvPr>
        </p:nvSpPr>
        <p:spPr/>
        <p:txBody>
          <a:bodyPr/>
          <a:lstStyle/>
          <a:p>
            <a:fld id="{BA347FCF-F96C-483F-BD6B-6C10E9B640AC}" type="slidenum">
              <a:rPr lang="en-US" smtClean="0"/>
              <a:t>15</a:t>
            </a:fld>
            <a:endParaRPr lang="en-US"/>
          </a:p>
        </p:txBody>
      </p:sp>
    </p:spTree>
    <p:extLst>
      <p:ext uri="{BB962C8B-B14F-4D97-AF65-F5344CB8AC3E}">
        <p14:creationId xmlns:p14="http://schemas.microsoft.com/office/powerpoint/2010/main" val="267625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need to make sure that you know where the costs are changed. You need to know what your environment is doing.</a:t>
            </a:r>
          </a:p>
          <a:p>
            <a:endParaRPr lang="en-US" dirty="0"/>
          </a:p>
          <a:p>
            <a:r>
              <a:rPr lang="en-US" dirty="0"/>
              <a:t>How complex are your bill of material. How many layers are in your Bill of Material? Only raw material purchased or raw material sub assembly then there is a complex BOM. </a:t>
            </a:r>
          </a:p>
          <a:p>
            <a:endParaRPr lang="en-US" dirty="0"/>
          </a:p>
          <a:p>
            <a:r>
              <a:rPr lang="en-US" dirty="0"/>
              <a:t>If it was purchased then it is within purchasing.</a:t>
            </a:r>
          </a:p>
          <a:p>
            <a:r>
              <a:rPr lang="en-US" dirty="0"/>
              <a:t>We need to first look a the posting account setup. </a:t>
            </a:r>
          </a:p>
          <a:p>
            <a:r>
              <a:rPr lang="en-US" dirty="0"/>
              <a:t>	*This is a global field. **Your item card can override it. </a:t>
            </a:r>
          </a:p>
          <a:p>
            <a:r>
              <a:rPr lang="en-US" dirty="0"/>
              <a:t>What we typically see </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lang="en-US" dirty="0"/>
              <a:t>This is blank and someone used a wrong account when purchasing. (On the distributions. Of the invoice/order)</a:t>
            </a:r>
          </a:p>
          <a:p>
            <a:pPr marL="0" indent="0">
              <a:buNone/>
            </a:pPr>
            <a:r>
              <a:rPr lang="en-US" dirty="0"/>
              <a:t>OR</a:t>
            </a:r>
          </a:p>
          <a:p>
            <a:pPr marL="0" indent="0">
              <a:buNone/>
            </a:pPr>
            <a:r>
              <a:rPr lang="en-US" dirty="0"/>
              <a:t>2. Setup is setup for Inventory and is overwritten during the purchasing. (On the distributions. Of the invoice/order)</a:t>
            </a:r>
          </a:p>
          <a:p>
            <a:pPr marL="0" indent="0">
              <a:buNone/>
            </a:pPr>
            <a:r>
              <a:rPr lang="en-US" dirty="0"/>
              <a:t>OR</a:t>
            </a:r>
          </a:p>
          <a:p>
            <a:pPr marL="0" indent="0">
              <a:buNone/>
            </a:pPr>
            <a:r>
              <a:rPr lang="en-US" dirty="0"/>
              <a:t>3. Or the vendor has its own series of accounts that are utilized.  (On the vendor maintenance card)</a:t>
            </a:r>
          </a:p>
          <a:p>
            <a:endParaRPr lang="en-US" dirty="0"/>
          </a:p>
          <a:p>
            <a:r>
              <a:rPr lang="en-US" dirty="0"/>
              <a:t>Always purchasing for non inventory items</a:t>
            </a:r>
          </a:p>
        </p:txBody>
      </p:sp>
    </p:spTree>
    <p:extLst>
      <p:ext uri="{BB962C8B-B14F-4D97-AF65-F5344CB8AC3E}">
        <p14:creationId xmlns:p14="http://schemas.microsoft.com/office/powerpoint/2010/main" val="1103641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4" name="Picture 3" descr="A close-up of a blue and orange background&#10;&#10;Description automatically generated">
            <a:extLst>
              <a:ext uri="{FF2B5EF4-FFF2-40B4-BE49-F238E27FC236}">
                <a16:creationId xmlns:a16="http://schemas.microsoft.com/office/drawing/2014/main" id="{403F666D-A8D8-F547-6EAC-576053EBA4E1}"/>
              </a:ext>
            </a:extLst>
          </p:cNvPr>
          <p:cNvPicPr>
            <a:picLocks noChangeAspect="1"/>
          </p:cNvPicPr>
          <p:nvPr userDrawn="1"/>
        </p:nvPicPr>
        <p:blipFill>
          <a:blip r:embed="rId2"/>
          <a:stretch>
            <a:fillRect/>
          </a:stretch>
        </p:blipFill>
        <p:spPr>
          <a:xfrm>
            <a:off x="-8795" y="1"/>
            <a:ext cx="12445270" cy="6998142"/>
          </a:xfrm>
          <a:prstGeom prst="rect">
            <a:avLst/>
          </a:prstGeom>
        </p:spPr>
      </p:pic>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31836" y="1668462"/>
            <a:ext cx="10972485" cy="4190999"/>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userDrawn="1"/>
        </p:nvPicPr>
        <p:blipFill>
          <a:blip r:embed="rId3"/>
          <a:stretch>
            <a:fillRect/>
          </a:stretch>
        </p:blipFill>
        <p:spPr>
          <a:xfrm>
            <a:off x="9350375" y="214270"/>
            <a:ext cx="3086100" cy="1092200"/>
          </a:xfrm>
          <a:prstGeom prst="rect">
            <a:avLst/>
          </a:prstGeom>
        </p:spPr>
      </p:pic>
      <p:sp>
        <p:nvSpPr>
          <p:cNvPr id="8" name="object 10">
            <a:extLst>
              <a:ext uri="{FF2B5EF4-FFF2-40B4-BE49-F238E27FC236}">
                <a16:creationId xmlns:a16="http://schemas.microsoft.com/office/drawing/2014/main" id="{C02CC332-457D-2159-182F-CF67A980D719}"/>
              </a:ext>
            </a:extLst>
          </p:cNvPr>
          <p:cNvSpPr txBox="1"/>
          <p:nvPr userDrawn="1"/>
        </p:nvSpPr>
        <p:spPr>
          <a:xfrm>
            <a:off x="9732132" y="6592734"/>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baseline="0" dirty="0">
                <a:solidFill>
                  <a:schemeClr val="tx1"/>
                </a:solidFill>
              </a:rPr>
              <a:t>@</a:t>
            </a:r>
            <a:r>
              <a:rPr spc="-65" baseline="0" dirty="0">
                <a:solidFill>
                  <a:schemeClr val="tx1"/>
                </a:solidFill>
              </a:rPr>
              <a:t> </a:t>
            </a:r>
            <a:r>
              <a:rPr spc="-50" baseline="0" dirty="0">
                <a:solidFill>
                  <a:schemeClr val="tx1"/>
                </a:solidFill>
              </a:rPr>
              <a:t>202</a:t>
            </a:r>
            <a:r>
              <a:rPr lang="en-US" spc="-50" baseline="0" dirty="0">
                <a:solidFill>
                  <a:schemeClr val="tx1"/>
                </a:solidFill>
              </a:rPr>
              <a:t>4</a:t>
            </a:r>
            <a:r>
              <a:rPr spc="-65" baseline="0" dirty="0">
                <a:solidFill>
                  <a:schemeClr val="tx1"/>
                </a:solidFill>
              </a:rPr>
              <a:t> </a:t>
            </a:r>
            <a:r>
              <a:rPr spc="60" baseline="0" dirty="0">
                <a:solidFill>
                  <a:schemeClr val="tx1"/>
                </a:solidFill>
              </a:rPr>
              <a:t>Dynamic</a:t>
            </a:r>
            <a:r>
              <a:rPr spc="-65" baseline="0" dirty="0">
                <a:solidFill>
                  <a:schemeClr val="tx1"/>
                </a:solidFill>
              </a:rPr>
              <a:t> </a:t>
            </a:r>
            <a:r>
              <a:rPr spc="40" baseline="0" dirty="0">
                <a:solidFill>
                  <a:schemeClr val="tx1"/>
                </a:solidFill>
              </a:rPr>
              <a:t>Communities</a:t>
            </a:r>
          </a:p>
        </p:txBody>
      </p:sp>
    </p:spTree>
    <p:extLst>
      <p:ext uri="{BB962C8B-B14F-4D97-AF65-F5344CB8AC3E}">
        <p14:creationId xmlns:p14="http://schemas.microsoft.com/office/powerpoint/2010/main" val="3788838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7" name="Picture 6" descr="A high angle view of a city&#10;&#10;Description automatically generated">
            <a:extLst>
              <a:ext uri="{FF2B5EF4-FFF2-40B4-BE49-F238E27FC236}">
                <a16:creationId xmlns:a16="http://schemas.microsoft.com/office/drawing/2014/main" id="{533209B7-55E9-4A43-4672-C53528ED1670}"/>
              </a:ext>
            </a:extLst>
          </p:cNvPr>
          <p:cNvPicPr>
            <a:picLocks noChangeAspect="1"/>
          </p:cNvPicPr>
          <p:nvPr userDrawn="1"/>
        </p:nvPicPr>
        <p:blipFill rotWithShape="1">
          <a:blip r:embed="rId2">
            <a:alphaModFix amt="50000"/>
          </a:blip>
          <a:srcRect t="15501"/>
          <a:stretch/>
        </p:blipFill>
        <p:spPr>
          <a:xfrm>
            <a:off x="7937" y="0"/>
            <a:ext cx="12428538" cy="6994525"/>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74637" y="6469062"/>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90" eaLnBrk="0" hangingPunct="0"/>
            <a:r>
              <a:rPr lang="en-US" sz="70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2024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3"/>
          <a:stretch>
            <a:fillRect/>
          </a:stretch>
        </p:blipFill>
        <p:spPr>
          <a:xfrm>
            <a:off x="2131674" y="2143331"/>
            <a:ext cx="8173126" cy="1892300"/>
          </a:xfrm>
          <a:prstGeom prst="rect">
            <a:avLst/>
          </a:prstGeom>
        </p:spPr>
      </p:pic>
    </p:spTree>
    <p:extLst>
      <p:ext uri="{BB962C8B-B14F-4D97-AF65-F5344CB8AC3E}">
        <p14:creationId xmlns:p14="http://schemas.microsoft.com/office/powerpoint/2010/main" val="718074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 Single Speaker">
    <p:bg>
      <p:bgPr>
        <a:solidFill>
          <a:schemeClr val="bg1"/>
        </a:solidFill>
        <a:effectLst/>
      </p:bgPr>
    </p:bg>
    <p:spTree>
      <p:nvGrpSpPr>
        <p:cNvPr id="1" name=""/>
        <p:cNvGrpSpPr/>
        <p:nvPr/>
      </p:nvGrpSpPr>
      <p:grpSpPr>
        <a:xfrm>
          <a:off x="0" y="0"/>
          <a:ext cx="0" cy="0"/>
          <a:chOff x="0" y="0"/>
          <a:chExt cx="0" cy="0"/>
        </a:xfrm>
      </p:grpSpPr>
      <p:pic>
        <p:nvPicPr>
          <p:cNvPr id="5" name="Picture 4" descr="A blue and orange corner with a white background&#10;&#10;Description automatically generated">
            <a:extLst>
              <a:ext uri="{FF2B5EF4-FFF2-40B4-BE49-F238E27FC236}">
                <a16:creationId xmlns:a16="http://schemas.microsoft.com/office/drawing/2014/main" id="{BFB0B68B-9D91-98F4-FA30-427B27905791}"/>
              </a:ext>
            </a:extLst>
          </p:cNvPr>
          <p:cNvPicPr>
            <a:picLocks noChangeAspect="1"/>
          </p:cNvPicPr>
          <p:nvPr userDrawn="1"/>
        </p:nvPicPr>
        <p:blipFill>
          <a:blip r:embed="rId2"/>
          <a:stretch>
            <a:fillRect/>
          </a:stretch>
        </p:blipFill>
        <p:spPr>
          <a:xfrm>
            <a:off x="0" y="1089"/>
            <a:ext cx="12466726" cy="7009353"/>
          </a:xfrm>
          <a:prstGeom prst="rect">
            <a:avLst/>
          </a:prstGeom>
        </p:spPr>
      </p:pic>
      <p:sp>
        <p:nvSpPr>
          <p:cNvPr id="17" name="object 10">
            <a:extLst>
              <a:ext uri="{FF2B5EF4-FFF2-40B4-BE49-F238E27FC236}">
                <a16:creationId xmlns:a16="http://schemas.microsoft.com/office/drawing/2014/main" id="{DA3D417B-089D-C3DB-886B-4181678EEEC6}"/>
              </a:ext>
            </a:extLst>
          </p:cNvPr>
          <p:cNvSpPr txBox="1"/>
          <p:nvPr userDrawn="1"/>
        </p:nvSpPr>
        <p:spPr>
          <a:xfrm>
            <a:off x="9736604" y="6698440"/>
            <a:ext cx="2737970" cy="2080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953">
              <a:spcBef>
                <a:spcPts val="102"/>
              </a:spcBef>
              <a:defRPr sz="1300" spc="215">
                <a:solidFill>
                  <a:srgbClr val="3C474C"/>
                </a:solidFill>
                <a:latin typeface="Lucida Sans Unicode"/>
                <a:ea typeface="Lucida Sans Unicode"/>
                <a:cs typeface="Lucida Sans Unicode"/>
                <a:sym typeface="Lucida Sans Unicode"/>
              </a:defRPr>
            </a:pPr>
            <a:r>
              <a:rPr sz="1326" baseline="0" dirty="0">
                <a:solidFill>
                  <a:schemeClr val="bg1"/>
                </a:solidFill>
              </a:rPr>
              <a:t>@</a:t>
            </a:r>
            <a:r>
              <a:rPr sz="1326" spc="-66" baseline="0" dirty="0">
                <a:solidFill>
                  <a:schemeClr val="bg1"/>
                </a:solidFill>
              </a:rPr>
              <a:t> </a:t>
            </a:r>
            <a:r>
              <a:rPr sz="1326" spc="-51" baseline="0" dirty="0">
                <a:solidFill>
                  <a:schemeClr val="bg1"/>
                </a:solidFill>
              </a:rPr>
              <a:t>202</a:t>
            </a:r>
            <a:r>
              <a:rPr lang="en-US" sz="1326" spc="-51" baseline="0" dirty="0">
                <a:solidFill>
                  <a:schemeClr val="bg1"/>
                </a:solidFill>
              </a:rPr>
              <a:t>4</a:t>
            </a:r>
            <a:r>
              <a:rPr sz="1326" spc="-66" baseline="0" dirty="0">
                <a:solidFill>
                  <a:schemeClr val="bg1"/>
                </a:solidFill>
              </a:rPr>
              <a:t> </a:t>
            </a:r>
            <a:r>
              <a:rPr sz="1326" spc="61" baseline="0" dirty="0">
                <a:solidFill>
                  <a:schemeClr val="bg1"/>
                </a:solidFill>
              </a:rPr>
              <a:t>Dynamic</a:t>
            </a:r>
            <a:r>
              <a:rPr sz="1326" spc="-66" baseline="0" dirty="0">
                <a:solidFill>
                  <a:schemeClr val="bg1"/>
                </a:solidFill>
              </a:rPr>
              <a:t> </a:t>
            </a:r>
            <a:r>
              <a:rPr sz="1326" spc="41" baseline="0" dirty="0">
                <a:solidFill>
                  <a:schemeClr val="bg1"/>
                </a:solidFill>
              </a:rPr>
              <a:t>Communities</a:t>
            </a:r>
          </a:p>
        </p:txBody>
      </p:sp>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72129" y="1211262"/>
            <a:ext cx="6539288" cy="1351952"/>
          </a:xfrm>
          <a:ln>
            <a:noFill/>
          </a:ln>
        </p:spPr>
        <p:txBody>
          <a:bodyPr/>
          <a:lstStyle>
            <a:lvl1pPr>
              <a:defRPr sz="4400"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userDrawn="1"/>
        </p:nvSpPr>
        <p:spPr>
          <a:xfrm>
            <a:off x="466368" y="552683"/>
            <a:ext cx="6099086"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lang="en-US" sz="2000">
                <a:latin typeface="Poppins" panose="00000500000000000000" pitchFamily="2" charset="0"/>
                <a:cs typeface="Poppins" panose="00000500000000000000" pitchFamily="2" charset="0"/>
              </a:rPr>
              <a:t>The largest independent innovation, education, and training event for Microsoft Biz Apps</a:t>
            </a:r>
          </a:p>
        </p:txBody>
      </p:sp>
      <p:sp>
        <p:nvSpPr>
          <p:cNvPr id="9" name="object 2">
            <a:extLst>
              <a:ext uri="{FF2B5EF4-FFF2-40B4-BE49-F238E27FC236}">
                <a16:creationId xmlns:a16="http://schemas.microsoft.com/office/drawing/2014/main" id="{AE3F88F1-DEAB-1BF5-CA50-15868AFD63BC}"/>
              </a:ext>
            </a:extLst>
          </p:cNvPr>
          <p:cNvSpPr txBox="1"/>
          <p:nvPr userDrawn="1"/>
        </p:nvSpPr>
        <p:spPr>
          <a:xfrm>
            <a:off x="431123" y="4315499"/>
            <a:ext cx="3201099" cy="988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181" indent="12953">
              <a:lnSpc>
                <a:spcPct val="100000"/>
              </a:lnSpc>
              <a:spcBef>
                <a:spcPts val="306"/>
              </a:spcBef>
              <a:defRPr sz="2100" spc="85">
                <a:solidFill>
                  <a:srgbClr val="252F35"/>
                </a:solidFill>
                <a:latin typeface="Lucida Sans Unicode"/>
                <a:ea typeface="Lucida Sans Unicode"/>
                <a:cs typeface="Lucida Sans Unicode"/>
                <a:sym typeface="Lucida Sans Unicode"/>
              </a:defRPr>
            </a:pPr>
            <a:r>
              <a:rPr lang="en-US" sz="2142"/>
              <a:t>A Dynamics-First, ‘For User, By User’ Event</a:t>
            </a:r>
            <a:r>
              <a:rPr sz="2142" spc="-25"/>
              <a:t>.</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31123" y="1614904"/>
            <a:ext cx="96228" cy="494787"/>
          </a:xfrm>
          <a:prstGeom prst="rect">
            <a:avLst/>
          </a:prstGeom>
          <a:solidFill>
            <a:srgbClr val="E88C24"/>
          </a:solidFill>
          <a:ln w="12700">
            <a:miter lim="400000"/>
          </a:ln>
        </p:spPr>
        <p:txBody>
          <a:bodyPr lIns="46629" rIns="46629"/>
          <a:lstStyle/>
          <a:p>
            <a:endParaRPr sz="1836"/>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6399679" y="887791"/>
            <a:ext cx="3264575" cy="3264112"/>
          </a:xfrm>
          <a:prstGeom prst="ellipse">
            <a:avLst/>
          </a:prstGeom>
          <a:solidFill>
            <a:srgbClr val="A6ACB7"/>
          </a:solidFill>
          <a:ln w="63500">
            <a:solidFill>
              <a:srgbClr val="FF9300"/>
            </a:solidFill>
          </a:ln>
        </p:spPr>
        <p:txBody>
          <a:bodyPr/>
          <a:lstStyle>
            <a:lvl1pPr algn="ctr">
              <a:defRPr sz="2800"/>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p:nvPr>
        </p:nvSpPr>
        <p:spPr>
          <a:xfrm>
            <a:off x="6331307" y="4280914"/>
            <a:ext cx="3397360" cy="757692"/>
          </a:xfrm>
        </p:spPr>
        <p:txBody>
          <a:bodyPr/>
          <a:lstStyle>
            <a:lvl1pPr algn="ctr">
              <a:defRPr sz="1800" baseline="0">
                <a:solidFill>
                  <a:srgbClr val="000000"/>
                </a:solidFill>
                <a:latin typeface="Verdana" panose="020B0604030504040204" pitchFamily="34" charset="0"/>
              </a:defRPr>
            </a:lvl1pPr>
          </a:lstStyle>
          <a:p>
            <a:pPr lvl="0"/>
            <a:r>
              <a:rPr lang="en-US"/>
              <a:t>Click to edit Master text styles</a:t>
            </a:r>
          </a:p>
        </p:txBody>
      </p:sp>
      <p:pic>
        <p:nvPicPr>
          <p:cNvPr id="6" name="Picture 5">
            <a:extLst>
              <a:ext uri="{FF2B5EF4-FFF2-40B4-BE49-F238E27FC236}">
                <a16:creationId xmlns:a16="http://schemas.microsoft.com/office/drawing/2014/main" id="{37C41EE8-B619-2810-5033-75026CB19CCB}"/>
              </a:ext>
            </a:extLst>
          </p:cNvPr>
          <p:cNvPicPr>
            <a:picLocks noChangeAspect="1"/>
          </p:cNvPicPr>
          <p:nvPr userDrawn="1"/>
        </p:nvPicPr>
        <p:blipFill>
          <a:blip r:embed="rId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155197815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3" name="Picture 2" descr="A blue and orange corner with a white background&#10;&#10;Description automatically generated">
            <a:extLst>
              <a:ext uri="{FF2B5EF4-FFF2-40B4-BE49-F238E27FC236}">
                <a16:creationId xmlns:a16="http://schemas.microsoft.com/office/drawing/2014/main" id="{AFEECD54-600D-F37C-EE69-A8640CAD985F}"/>
              </a:ext>
            </a:extLst>
          </p:cNvPr>
          <p:cNvPicPr>
            <a:picLocks noChangeAspect="1"/>
          </p:cNvPicPr>
          <p:nvPr userDrawn="1"/>
        </p:nvPicPr>
        <p:blipFill>
          <a:blip r:embed="rId2"/>
          <a:stretch>
            <a:fillRect/>
          </a:stretch>
        </p:blipFill>
        <p:spPr>
          <a:xfrm>
            <a:off x="-1" y="1089"/>
            <a:ext cx="12438415" cy="6993435"/>
          </a:xfrm>
          <a:prstGeom prst="rect">
            <a:avLst/>
          </a:prstGeom>
        </p:spPr>
      </p:pic>
      <p:sp>
        <p:nvSpPr>
          <p:cNvPr id="9" name="object 10">
            <a:extLst>
              <a:ext uri="{FF2B5EF4-FFF2-40B4-BE49-F238E27FC236}">
                <a16:creationId xmlns:a16="http://schemas.microsoft.com/office/drawing/2014/main" id="{D53E30DB-3424-A7B3-DD4B-ECDCD1F473EA}"/>
              </a:ext>
            </a:extLst>
          </p:cNvPr>
          <p:cNvSpPr txBox="1"/>
          <p:nvPr userDrawn="1"/>
        </p:nvSpPr>
        <p:spPr>
          <a:xfrm>
            <a:off x="2446337" y="6760838"/>
            <a:ext cx="2737970" cy="2080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953">
              <a:spcBef>
                <a:spcPts val="102"/>
              </a:spcBef>
              <a:defRPr sz="1300" spc="215">
                <a:solidFill>
                  <a:srgbClr val="3C474C"/>
                </a:solidFill>
                <a:latin typeface="Lucida Sans Unicode"/>
                <a:ea typeface="Lucida Sans Unicode"/>
                <a:cs typeface="Lucida Sans Unicode"/>
                <a:sym typeface="Lucida Sans Unicode"/>
              </a:defRPr>
            </a:pPr>
            <a:r>
              <a:rPr sz="1326" baseline="0">
                <a:solidFill>
                  <a:schemeClr val="bg1"/>
                </a:solidFill>
              </a:rPr>
              <a:t>@</a:t>
            </a:r>
            <a:r>
              <a:rPr sz="1326" spc="-66" baseline="0">
                <a:solidFill>
                  <a:schemeClr val="bg1"/>
                </a:solidFill>
              </a:rPr>
              <a:t> </a:t>
            </a:r>
            <a:r>
              <a:rPr sz="1326" spc="-51" baseline="0">
                <a:solidFill>
                  <a:schemeClr val="bg1"/>
                </a:solidFill>
              </a:rPr>
              <a:t>202</a:t>
            </a:r>
            <a:r>
              <a:rPr lang="en-US" sz="1326" spc="-51" baseline="0">
                <a:solidFill>
                  <a:schemeClr val="bg1"/>
                </a:solidFill>
              </a:rPr>
              <a:t>4</a:t>
            </a:r>
            <a:r>
              <a:rPr sz="1326" spc="-66" baseline="0">
                <a:solidFill>
                  <a:schemeClr val="bg1"/>
                </a:solidFill>
              </a:rPr>
              <a:t> </a:t>
            </a:r>
            <a:r>
              <a:rPr sz="1326" spc="61" baseline="0">
                <a:solidFill>
                  <a:schemeClr val="bg1"/>
                </a:solidFill>
              </a:rPr>
              <a:t>Dynamic</a:t>
            </a:r>
            <a:r>
              <a:rPr sz="1326" spc="-66" baseline="0">
                <a:solidFill>
                  <a:schemeClr val="bg1"/>
                </a:solidFill>
              </a:rPr>
              <a:t> </a:t>
            </a:r>
            <a:r>
              <a:rPr sz="1326" spc="41" baseline="0">
                <a:solidFill>
                  <a:schemeClr val="bg1"/>
                </a:solidFill>
              </a:rPr>
              <a:t>Communities</a:t>
            </a:r>
          </a:p>
        </p:txBody>
      </p:sp>
      <p:sp>
        <p:nvSpPr>
          <p:cNvPr id="10" name="object 8">
            <a:extLst>
              <a:ext uri="{FF2B5EF4-FFF2-40B4-BE49-F238E27FC236}">
                <a16:creationId xmlns:a16="http://schemas.microsoft.com/office/drawing/2014/main" id="{28E884E9-8151-D4F3-956D-80BE3F8721D9}"/>
              </a:ext>
            </a:extLst>
          </p:cNvPr>
          <p:cNvSpPr/>
          <p:nvPr userDrawn="1"/>
        </p:nvSpPr>
        <p:spPr>
          <a:xfrm>
            <a:off x="580899" y="2043488"/>
            <a:ext cx="96228" cy="1246050"/>
          </a:xfrm>
          <a:prstGeom prst="rect">
            <a:avLst/>
          </a:prstGeom>
          <a:solidFill>
            <a:srgbClr val="E88C24"/>
          </a:solidFill>
          <a:ln w="12700">
            <a:miter lim="400000"/>
          </a:ln>
        </p:spPr>
        <p:txBody>
          <a:bodyPr lIns="46629" rIns="46629"/>
          <a:lstStyle/>
          <a:p>
            <a:endParaRPr sz="1836"/>
          </a:p>
        </p:txBody>
      </p:sp>
      <p:sp>
        <p:nvSpPr>
          <p:cNvPr id="13" name="TextBox 12">
            <a:extLst>
              <a:ext uri="{FF2B5EF4-FFF2-40B4-BE49-F238E27FC236}">
                <a16:creationId xmlns:a16="http://schemas.microsoft.com/office/drawing/2014/main" id="{D0A10028-72AC-53E2-41A9-93F66C4F0D92}"/>
              </a:ext>
            </a:extLst>
          </p:cNvPr>
          <p:cNvSpPr txBox="1"/>
          <p:nvPr userDrawn="1"/>
        </p:nvSpPr>
        <p:spPr>
          <a:xfrm>
            <a:off x="871322" y="1922300"/>
            <a:ext cx="4656520" cy="1488424"/>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488">
                <a:sym typeface="Calibri"/>
              </a:rPr>
              <a:t>Thank you for Attending!</a:t>
            </a:r>
          </a:p>
        </p:txBody>
      </p:sp>
      <p:sp>
        <p:nvSpPr>
          <p:cNvPr id="4" name="object 9">
            <a:extLst>
              <a:ext uri="{FF2B5EF4-FFF2-40B4-BE49-F238E27FC236}">
                <a16:creationId xmlns:a16="http://schemas.microsoft.com/office/drawing/2014/main" id="{E205A04B-C58C-BC42-5E28-9F389C949012}"/>
              </a:ext>
            </a:extLst>
          </p:cNvPr>
          <p:cNvSpPr txBox="1"/>
          <p:nvPr userDrawn="1"/>
        </p:nvSpPr>
        <p:spPr>
          <a:xfrm>
            <a:off x="466368" y="652823"/>
            <a:ext cx="6250118"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2000">
                <a:latin typeface="Poppins" panose="00000500000000000000" pitchFamily="2" charset="0"/>
                <a:cs typeface="Poppins" panose="00000500000000000000" pitchFamily="2" charset="0"/>
              </a:rPr>
              <a:t>The largest independent innovation, education, and training event for Microsoft Biz Apps</a:t>
            </a:r>
          </a:p>
        </p:txBody>
      </p:sp>
      <p:sp>
        <p:nvSpPr>
          <p:cNvPr id="5" name="object 2">
            <a:extLst>
              <a:ext uri="{FF2B5EF4-FFF2-40B4-BE49-F238E27FC236}">
                <a16:creationId xmlns:a16="http://schemas.microsoft.com/office/drawing/2014/main" id="{0852A0F6-69FE-7925-F6B0-18B7342A4A83}"/>
              </a:ext>
            </a:extLst>
          </p:cNvPr>
          <p:cNvSpPr txBox="1"/>
          <p:nvPr userDrawn="1"/>
        </p:nvSpPr>
        <p:spPr>
          <a:xfrm>
            <a:off x="9591529" y="6089369"/>
            <a:ext cx="2737970" cy="11464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0" marR="5181" lvl="0" indent="12953" algn="r" defTabSz="932742" rtl="0" eaLnBrk="1" fontAlgn="auto" latinLnBrk="0" hangingPunct="1">
              <a:lnSpc>
                <a:spcPct val="100000"/>
              </a:lnSpc>
              <a:spcBef>
                <a:spcPts val="306"/>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lang="en-US" sz="1800">
                <a:solidFill>
                  <a:schemeClr val="bg1"/>
                </a:solidFill>
              </a:rPr>
              <a:t>A Dynamics-First, ‘For User, By User’ Event</a:t>
            </a:r>
          </a:p>
          <a:p>
            <a:pPr marR="5181" indent="12953" algn="r">
              <a:lnSpc>
                <a:spcPct val="100000"/>
              </a:lnSpc>
              <a:spcBef>
                <a:spcPts val="306"/>
              </a:spcBef>
              <a:defRPr sz="2100" spc="85">
                <a:solidFill>
                  <a:srgbClr val="252F35"/>
                </a:solidFill>
                <a:latin typeface="Lucida Sans Unicode"/>
                <a:ea typeface="Lucida Sans Unicode"/>
                <a:cs typeface="Lucida Sans Unicode"/>
                <a:sym typeface="Lucida Sans Unicode"/>
              </a:defRPr>
            </a:pPr>
            <a:r>
              <a:rPr sz="1800" spc="-25" baseline="0">
                <a:solidFill>
                  <a:schemeClr val="bg1"/>
                </a:solidFill>
              </a:rPr>
              <a:t>.</a:t>
            </a:r>
          </a:p>
        </p:txBody>
      </p:sp>
      <p:pic>
        <p:nvPicPr>
          <p:cNvPr id="2" name="Picture 1">
            <a:extLst>
              <a:ext uri="{FF2B5EF4-FFF2-40B4-BE49-F238E27FC236}">
                <a16:creationId xmlns:a16="http://schemas.microsoft.com/office/drawing/2014/main" id="{42E8EE19-D4A5-89BF-DC08-BC3CB7FE8944}"/>
              </a:ext>
            </a:extLst>
          </p:cNvPr>
          <p:cNvPicPr>
            <a:picLocks noChangeAspect="1"/>
          </p:cNvPicPr>
          <p:nvPr userDrawn="1"/>
        </p:nvPicPr>
        <p:blipFill>
          <a:blip r:embed="rId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6889366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creenshots">
    <p:spTree>
      <p:nvGrpSpPr>
        <p:cNvPr id="1" name=""/>
        <p:cNvGrpSpPr/>
        <p:nvPr/>
      </p:nvGrpSpPr>
      <p:grpSpPr>
        <a:xfrm>
          <a:off x="0" y="0"/>
          <a:ext cx="0" cy="0"/>
          <a:chOff x="0" y="0"/>
          <a:chExt cx="0" cy="0"/>
        </a:xfrm>
      </p:grpSpPr>
      <p:pic>
        <p:nvPicPr>
          <p:cNvPr id="5" name="object 3" descr="object 3">
            <a:extLst>
              <a:ext uri="{FF2B5EF4-FFF2-40B4-BE49-F238E27FC236}">
                <a16:creationId xmlns:a16="http://schemas.microsoft.com/office/drawing/2014/main" id="{7C4580D5-DF6C-B99D-F0E1-D596FC54F696}"/>
              </a:ext>
            </a:extLst>
          </p:cNvPr>
          <p:cNvPicPr>
            <a:picLocks/>
          </p:cNvPicPr>
          <p:nvPr/>
        </p:nvPicPr>
        <p:blipFill rotWithShape="1">
          <a:blip r:embed="rId2"/>
          <a:srcRect t="80014"/>
          <a:stretch/>
        </p:blipFill>
        <p:spPr>
          <a:xfrm>
            <a:off x="-31091" y="5922031"/>
            <a:ext cx="12498657" cy="1072494"/>
          </a:xfrm>
          <a:prstGeom prst="rect">
            <a:avLst/>
          </a:prstGeom>
          <a:ln w="12700" cap="flat">
            <a:noFill/>
            <a:miter lim="400000"/>
          </a:ln>
          <a:effectLst/>
        </p:spPr>
      </p:pic>
      <p:pic>
        <p:nvPicPr>
          <p:cNvPr id="7" name="object 5" descr="object 5">
            <a:extLst>
              <a:ext uri="{FF2B5EF4-FFF2-40B4-BE49-F238E27FC236}">
                <a16:creationId xmlns:a16="http://schemas.microsoft.com/office/drawing/2014/main" id="{D8A6BD4D-54AD-741C-B9BC-1E215FBE5411}"/>
              </a:ext>
            </a:extLst>
          </p:cNvPr>
          <p:cNvPicPr>
            <a:picLocks noChangeAspect="1"/>
          </p:cNvPicPr>
          <p:nvPr/>
        </p:nvPicPr>
        <p:blipFill>
          <a:blip r:embed="rId3"/>
          <a:stretch>
            <a:fillRect/>
          </a:stretch>
        </p:blipFill>
        <p:spPr>
          <a:xfrm>
            <a:off x="9885553" y="6006988"/>
            <a:ext cx="2575149" cy="932603"/>
          </a:xfrm>
          <a:prstGeom prst="rect">
            <a:avLst/>
          </a:prstGeom>
          <a:ln w="12700" cap="flat">
            <a:noFill/>
            <a:miter lim="400000"/>
          </a:ln>
          <a:effectLst/>
        </p:spPr>
      </p:pic>
      <p:sp>
        <p:nvSpPr>
          <p:cNvPr id="8" name="object 10">
            <a:extLst>
              <a:ext uri="{FF2B5EF4-FFF2-40B4-BE49-F238E27FC236}">
                <a16:creationId xmlns:a16="http://schemas.microsoft.com/office/drawing/2014/main" id="{B4C57142-DD45-C877-2BED-72BD63DB4F2D}"/>
              </a:ext>
            </a:extLst>
          </p:cNvPr>
          <p:cNvSpPr txBox="1"/>
          <p:nvPr userDrawn="1"/>
        </p:nvSpPr>
        <p:spPr>
          <a:xfrm>
            <a:off x="272740" y="5922031"/>
            <a:ext cx="5945497" cy="1072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p>
            <a:pPr indent="12953">
              <a:spcBef>
                <a:spcPts val="102"/>
              </a:spcBef>
              <a:defRPr sz="1300" spc="215">
                <a:solidFill>
                  <a:srgbClr val="3C474C"/>
                </a:solidFill>
                <a:latin typeface="Lucida Sans Unicode"/>
                <a:ea typeface="Lucida Sans Unicode"/>
                <a:cs typeface="Lucida Sans Unicode"/>
                <a:sym typeface="Lucida Sans Unicode"/>
              </a:defRPr>
            </a:pPr>
            <a:r>
              <a:rPr sz="1326" dirty="0">
                <a:solidFill>
                  <a:schemeClr val="bg1"/>
                </a:solidFill>
              </a:rPr>
              <a:t>@</a:t>
            </a:r>
            <a:r>
              <a:rPr sz="1326" spc="-66" dirty="0">
                <a:solidFill>
                  <a:schemeClr val="bg1"/>
                </a:solidFill>
              </a:rPr>
              <a:t> </a:t>
            </a:r>
            <a:r>
              <a:rPr sz="1326" spc="-51" dirty="0">
                <a:solidFill>
                  <a:schemeClr val="bg1"/>
                </a:solidFill>
              </a:rPr>
              <a:t>2023</a:t>
            </a:r>
            <a:r>
              <a:rPr sz="1326" spc="-66" dirty="0">
                <a:solidFill>
                  <a:schemeClr val="bg1"/>
                </a:solidFill>
              </a:rPr>
              <a:t> </a:t>
            </a:r>
            <a:r>
              <a:rPr sz="1326" spc="61" dirty="0">
                <a:solidFill>
                  <a:schemeClr val="bg1"/>
                </a:solidFill>
              </a:rPr>
              <a:t>Dynamic</a:t>
            </a:r>
            <a:r>
              <a:rPr sz="1326" spc="-66" dirty="0">
                <a:solidFill>
                  <a:schemeClr val="bg1"/>
                </a:solidFill>
              </a:rPr>
              <a:t> </a:t>
            </a:r>
            <a:r>
              <a:rPr sz="1326" spc="41" dirty="0">
                <a:solidFill>
                  <a:schemeClr val="bg1"/>
                </a:solidFill>
              </a:rPr>
              <a:t>Communities</a:t>
            </a:r>
            <a:r>
              <a:rPr lang="en-US" sz="1326" spc="41" dirty="0">
                <a:solidFill>
                  <a:schemeClr val="bg1"/>
                </a:solidFill>
              </a:rPr>
              <a:t> | “For Users, By Users”</a:t>
            </a:r>
          </a:p>
          <a:p>
            <a:pPr indent="12953">
              <a:spcBef>
                <a:spcPts val="102"/>
              </a:spcBef>
              <a:defRPr sz="1300" spc="215">
                <a:solidFill>
                  <a:srgbClr val="3C474C"/>
                </a:solidFill>
                <a:latin typeface="Lucida Sans Unicode"/>
                <a:ea typeface="Lucida Sans Unicode"/>
                <a:cs typeface="Lucida Sans Unicode"/>
                <a:sym typeface="Lucida Sans Unicode"/>
              </a:defRPr>
            </a:pPr>
            <a:r>
              <a:rPr lang="en-US" sz="1326" spc="41" dirty="0">
                <a:solidFill>
                  <a:schemeClr val="bg1"/>
                </a:solidFill>
              </a:rPr>
              <a:t>    </a:t>
            </a:r>
            <a:r>
              <a:rPr lang="en-US" sz="1326" spc="41" dirty="0" err="1">
                <a:solidFill>
                  <a:schemeClr val="bg1"/>
                </a:solidFill>
              </a:rPr>
              <a:t>summitna.com</a:t>
            </a:r>
            <a:r>
              <a:rPr lang="en-US" sz="1326" spc="41" dirty="0">
                <a:solidFill>
                  <a:schemeClr val="bg1"/>
                </a:solidFill>
              </a:rPr>
              <a:t> | </a:t>
            </a:r>
            <a:r>
              <a:rPr lang="en-US" sz="1326" spc="41" dirty="0" err="1">
                <a:solidFill>
                  <a:schemeClr val="bg1"/>
                </a:solidFill>
              </a:rPr>
              <a:t>dynamicscommunities.com</a:t>
            </a:r>
            <a:endParaRPr lang="en-US" sz="1326" spc="41" dirty="0">
              <a:solidFill>
                <a:schemeClr val="bg1"/>
              </a:solidFill>
            </a:endParaRPr>
          </a:p>
        </p:txBody>
      </p:sp>
    </p:spTree>
    <p:extLst>
      <p:ext uri="{BB962C8B-B14F-4D97-AF65-F5344CB8AC3E}">
        <p14:creationId xmlns:p14="http://schemas.microsoft.com/office/powerpoint/2010/main" val="40367153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5" name="object 3" descr="object 3">
            <a:extLst>
              <a:ext uri="{FF2B5EF4-FFF2-40B4-BE49-F238E27FC236}">
                <a16:creationId xmlns:a16="http://schemas.microsoft.com/office/drawing/2014/main" id="{7C4580D5-DF6C-B99D-F0E1-D596FC54F696}"/>
              </a:ext>
            </a:extLst>
          </p:cNvPr>
          <p:cNvPicPr>
            <a:picLocks/>
          </p:cNvPicPr>
          <p:nvPr/>
        </p:nvPicPr>
        <p:blipFill rotWithShape="1">
          <a:blip r:embed="rId2"/>
          <a:srcRect t="80014"/>
          <a:stretch/>
        </p:blipFill>
        <p:spPr>
          <a:xfrm>
            <a:off x="1" y="-1"/>
            <a:ext cx="12447768" cy="1165754"/>
          </a:xfrm>
          <a:prstGeom prst="rect">
            <a:avLst/>
          </a:prstGeom>
          <a:ln w="12700" cap="flat">
            <a:noFill/>
            <a:miter lim="400000"/>
          </a:ln>
          <a:effectLst/>
        </p:spPr>
      </p:pic>
      <p:pic>
        <p:nvPicPr>
          <p:cNvPr id="7" name="object 5" descr="object 5">
            <a:extLst>
              <a:ext uri="{FF2B5EF4-FFF2-40B4-BE49-F238E27FC236}">
                <a16:creationId xmlns:a16="http://schemas.microsoft.com/office/drawing/2014/main" id="{D8A6BD4D-54AD-741C-B9BC-1E215FBE5411}"/>
              </a:ext>
            </a:extLst>
          </p:cNvPr>
          <p:cNvPicPr>
            <a:picLocks noChangeAspect="1"/>
          </p:cNvPicPr>
          <p:nvPr/>
        </p:nvPicPr>
        <p:blipFill>
          <a:blip r:embed="rId3"/>
          <a:stretch>
            <a:fillRect/>
          </a:stretch>
        </p:blipFill>
        <p:spPr>
          <a:xfrm>
            <a:off x="9873285" y="116575"/>
            <a:ext cx="2575149" cy="932603"/>
          </a:xfrm>
          <a:prstGeom prst="rect">
            <a:avLst/>
          </a:prstGeom>
          <a:ln w="12700" cap="flat">
            <a:noFill/>
            <a:miter lim="400000"/>
          </a:ln>
          <a:effectLst/>
        </p:spPr>
      </p:pic>
      <p:sp>
        <p:nvSpPr>
          <p:cNvPr id="2" name="object 10">
            <a:extLst>
              <a:ext uri="{FF2B5EF4-FFF2-40B4-BE49-F238E27FC236}">
                <a16:creationId xmlns:a16="http://schemas.microsoft.com/office/drawing/2014/main" id="{B2F47A00-7BC8-1B50-C19E-3D2764A18957}"/>
              </a:ext>
            </a:extLst>
          </p:cNvPr>
          <p:cNvSpPr txBox="1"/>
          <p:nvPr userDrawn="1"/>
        </p:nvSpPr>
        <p:spPr>
          <a:xfrm>
            <a:off x="154791" y="6628608"/>
            <a:ext cx="2737970" cy="208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953">
              <a:spcBef>
                <a:spcPts val="102"/>
              </a:spcBef>
              <a:defRPr sz="1300" spc="215">
                <a:solidFill>
                  <a:srgbClr val="3C474C"/>
                </a:solidFill>
                <a:latin typeface="Lucida Sans Unicode"/>
                <a:ea typeface="Lucida Sans Unicode"/>
                <a:cs typeface="Lucida Sans Unicode"/>
                <a:sym typeface="Lucida Sans Unicode"/>
              </a:defRPr>
            </a:pPr>
            <a:r>
              <a:rPr sz="1326"/>
              <a:t>@</a:t>
            </a:r>
            <a:r>
              <a:rPr sz="1326" spc="-66"/>
              <a:t> </a:t>
            </a:r>
            <a:r>
              <a:rPr sz="1326" spc="-51"/>
              <a:t>2023</a:t>
            </a:r>
            <a:r>
              <a:rPr sz="1326" spc="-66"/>
              <a:t> </a:t>
            </a:r>
            <a:r>
              <a:rPr sz="1326" spc="61"/>
              <a:t>Dynamic</a:t>
            </a:r>
            <a:r>
              <a:rPr sz="1326" spc="-66"/>
              <a:t> </a:t>
            </a:r>
            <a:r>
              <a:rPr sz="1326" spc="41"/>
              <a:t>Communities</a:t>
            </a:r>
          </a:p>
        </p:txBody>
      </p:sp>
      <p:sp>
        <p:nvSpPr>
          <p:cNvPr id="9" name="Content Placeholder 8">
            <a:extLst>
              <a:ext uri="{FF2B5EF4-FFF2-40B4-BE49-F238E27FC236}">
                <a16:creationId xmlns:a16="http://schemas.microsoft.com/office/drawing/2014/main" id="{F970BF9C-EB8A-F7E0-0637-053886C09B48}"/>
              </a:ext>
            </a:extLst>
          </p:cNvPr>
          <p:cNvSpPr>
            <a:spLocks noGrp="1"/>
          </p:cNvSpPr>
          <p:nvPr>
            <p:ph sz="quarter" idx="10"/>
          </p:nvPr>
        </p:nvSpPr>
        <p:spPr>
          <a:xfrm>
            <a:off x="155456" y="1332521"/>
            <a:ext cx="12125563" cy="5129318"/>
          </a:xfrm>
        </p:spPr>
        <p:txBody>
          <a:bodyPr/>
          <a:lstStyle>
            <a:lvl1pPr>
              <a:defRPr sz="2856">
                <a:latin typeface="Verdana" panose="020B0604030504040204" pitchFamily="34" charset="0"/>
                <a:ea typeface="Verdana" panose="020B0604030504040204" pitchFamily="34" charset="0"/>
                <a:cs typeface="Verdana" panose="020B0604030504040204" pitchFamily="34" charset="0"/>
              </a:defRPr>
            </a:lvl1pPr>
            <a:lvl2pPr>
              <a:defRPr sz="2448">
                <a:latin typeface="Verdana" panose="020B0604030504040204" pitchFamily="34" charset="0"/>
                <a:ea typeface="Verdana" panose="020B0604030504040204" pitchFamily="34" charset="0"/>
                <a:cs typeface="Verdana" panose="020B0604030504040204" pitchFamily="34" charset="0"/>
              </a:defRPr>
            </a:lvl2pPr>
            <a:lvl3pPr>
              <a:defRPr sz="2040">
                <a:latin typeface="Verdana" panose="020B0604030504040204" pitchFamily="34" charset="0"/>
                <a:ea typeface="Verdana" panose="020B0604030504040204" pitchFamily="34" charset="0"/>
                <a:cs typeface="Verdana" panose="020B0604030504040204" pitchFamily="34" charset="0"/>
              </a:defRPr>
            </a:lvl3pPr>
            <a:lvl4pPr>
              <a:defRPr sz="1836">
                <a:latin typeface="Verdana" panose="020B0604030504040204" pitchFamily="34" charset="0"/>
                <a:ea typeface="Verdana" panose="020B0604030504040204" pitchFamily="34" charset="0"/>
                <a:cs typeface="Verdana" panose="020B0604030504040204" pitchFamily="34" charset="0"/>
              </a:defRPr>
            </a:lvl4pPr>
            <a:lvl5pPr>
              <a:defRPr sz="1632">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10A6AD1-9465-F490-B69E-FA1600170BFD}"/>
              </a:ext>
            </a:extLst>
          </p:cNvPr>
          <p:cNvSpPr>
            <a:spLocks noGrp="1"/>
          </p:cNvSpPr>
          <p:nvPr>
            <p:ph type="title" hasCustomPrompt="1"/>
          </p:nvPr>
        </p:nvSpPr>
        <p:spPr>
          <a:xfrm>
            <a:off x="154791" y="0"/>
            <a:ext cx="9717828" cy="1164444"/>
          </a:xfrm>
          <a:ln>
            <a:noFill/>
          </a:ln>
        </p:spPr>
        <p:txBody>
          <a:bodyPr anchor="ctr" anchorCtr="0"/>
          <a:lstStyle>
            <a:lvl1pPr>
              <a:defRPr sz="3264">
                <a:solidFill>
                  <a:schemeClr val="bg1"/>
                </a:solidFill>
              </a:defRPr>
            </a:lvl1pPr>
          </a:lstStyle>
          <a:p>
            <a:r>
              <a:rPr lang="en-US"/>
              <a:t>Session Title</a:t>
            </a:r>
          </a:p>
        </p:txBody>
      </p:sp>
      <p:sp>
        <p:nvSpPr>
          <p:cNvPr id="3" name="object 10">
            <a:extLst>
              <a:ext uri="{FF2B5EF4-FFF2-40B4-BE49-F238E27FC236}">
                <a16:creationId xmlns:a16="http://schemas.microsoft.com/office/drawing/2014/main" id="{6126AF48-EC5C-18EE-C7B5-DAE650A2EFBF}"/>
              </a:ext>
            </a:extLst>
          </p:cNvPr>
          <p:cNvSpPr txBox="1"/>
          <p:nvPr userDrawn="1"/>
        </p:nvSpPr>
        <p:spPr>
          <a:xfrm>
            <a:off x="7959345" y="6630550"/>
            <a:ext cx="4321676" cy="208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2953" algn="r">
              <a:spcBef>
                <a:spcPts val="102"/>
              </a:spcBef>
              <a:defRPr sz="1300" spc="215">
                <a:solidFill>
                  <a:srgbClr val="3C474C"/>
                </a:solidFill>
                <a:latin typeface="Lucida Sans Unicode"/>
                <a:ea typeface="Lucida Sans Unicode"/>
                <a:cs typeface="Lucida Sans Unicode"/>
                <a:sym typeface="Lucida Sans Unicode"/>
              </a:defRPr>
            </a:pPr>
            <a:r>
              <a:rPr lang="en-US" sz="1326"/>
              <a:t>Your “For User, By User” Community</a:t>
            </a:r>
            <a:endParaRPr sz="1326" spc="41"/>
          </a:p>
        </p:txBody>
      </p:sp>
    </p:spTree>
    <p:extLst>
      <p:ext uri="{BB962C8B-B14F-4D97-AF65-F5344CB8AC3E}">
        <p14:creationId xmlns:p14="http://schemas.microsoft.com/office/powerpoint/2010/main" val="366170401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52D-7A32-0C55-6FB2-F0247B91929A}"/>
              </a:ext>
            </a:extLst>
          </p:cNvPr>
          <p:cNvSpPr>
            <a:spLocks noGrp="1"/>
          </p:cNvSpPr>
          <p:nvPr>
            <p:ph type="ctrTitle"/>
          </p:nvPr>
        </p:nvSpPr>
        <p:spPr>
          <a:xfrm>
            <a:off x="1554163" y="1144588"/>
            <a:ext cx="9328150" cy="24352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7564D3-A5F1-E105-364A-C71B92B5B525}"/>
              </a:ext>
            </a:extLst>
          </p:cNvPr>
          <p:cNvSpPr>
            <a:spLocks noGrp="1"/>
          </p:cNvSpPr>
          <p:nvPr>
            <p:ph type="subTitle" idx="1"/>
          </p:nvPr>
        </p:nvSpPr>
        <p:spPr>
          <a:xfrm>
            <a:off x="1554163" y="3673475"/>
            <a:ext cx="9328150" cy="16891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980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3" name="Picture 2" descr="A close-up of a blue and orange background&#10;&#10;Description automatically generated">
            <a:extLst>
              <a:ext uri="{FF2B5EF4-FFF2-40B4-BE49-F238E27FC236}">
                <a16:creationId xmlns:a16="http://schemas.microsoft.com/office/drawing/2014/main" id="{9224F3D1-7667-F5A2-6FAB-1EBA7C0F8F63}"/>
              </a:ext>
            </a:extLst>
          </p:cNvPr>
          <p:cNvPicPr>
            <a:picLocks noChangeAspect="1"/>
          </p:cNvPicPr>
          <p:nvPr userDrawn="1"/>
        </p:nvPicPr>
        <p:blipFill>
          <a:blip r:embed="rId2"/>
          <a:stretch>
            <a:fillRect/>
          </a:stretch>
        </p:blipFill>
        <p:spPr>
          <a:xfrm>
            <a:off x="-1" y="0"/>
            <a:ext cx="12436475" cy="6993434"/>
          </a:xfrm>
          <a:prstGeom prst="rect">
            <a:avLst/>
          </a:prstGeom>
        </p:spPr>
      </p:pic>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31836" y="1668462"/>
            <a:ext cx="10972485" cy="4190999"/>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userDrawn="1"/>
        </p:nvPicPr>
        <p:blipFill>
          <a:blip r:embed="rId3"/>
          <a:stretch>
            <a:fillRect/>
          </a:stretch>
        </p:blipFill>
        <p:spPr>
          <a:xfrm>
            <a:off x="9350375" y="214270"/>
            <a:ext cx="3086100" cy="1092200"/>
          </a:xfrm>
          <a:prstGeom prst="rect">
            <a:avLst/>
          </a:prstGeom>
        </p:spPr>
      </p:pic>
      <p:sp>
        <p:nvSpPr>
          <p:cNvPr id="6" name="object 10">
            <a:extLst>
              <a:ext uri="{FF2B5EF4-FFF2-40B4-BE49-F238E27FC236}">
                <a16:creationId xmlns:a16="http://schemas.microsoft.com/office/drawing/2014/main" id="{E0839425-C7BA-9D40-5A68-DEF9E707DF47}"/>
              </a:ext>
            </a:extLst>
          </p:cNvPr>
          <p:cNvSpPr txBox="1"/>
          <p:nvPr userDrawn="1"/>
        </p:nvSpPr>
        <p:spPr>
          <a:xfrm>
            <a:off x="9732128" y="6602782"/>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baseline="0" dirty="0">
                <a:solidFill>
                  <a:schemeClr val="tx1"/>
                </a:solidFill>
              </a:rPr>
              <a:t>@</a:t>
            </a:r>
            <a:r>
              <a:rPr spc="-65" baseline="0" dirty="0">
                <a:solidFill>
                  <a:schemeClr val="tx1"/>
                </a:solidFill>
              </a:rPr>
              <a:t> </a:t>
            </a:r>
            <a:r>
              <a:rPr spc="-50" baseline="0" dirty="0">
                <a:solidFill>
                  <a:schemeClr val="tx1"/>
                </a:solidFill>
              </a:rPr>
              <a:t>202</a:t>
            </a:r>
            <a:r>
              <a:rPr lang="en-US" spc="-50" baseline="0" dirty="0">
                <a:solidFill>
                  <a:schemeClr val="tx1"/>
                </a:solidFill>
              </a:rPr>
              <a:t>4</a:t>
            </a:r>
            <a:r>
              <a:rPr spc="-65" baseline="0" dirty="0">
                <a:solidFill>
                  <a:schemeClr val="tx1"/>
                </a:solidFill>
              </a:rPr>
              <a:t> </a:t>
            </a:r>
            <a:r>
              <a:rPr spc="60" baseline="0" dirty="0">
                <a:solidFill>
                  <a:schemeClr val="tx1"/>
                </a:solidFill>
              </a:rPr>
              <a:t>Dynamic</a:t>
            </a:r>
            <a:r>
              <a:rPr spc="-65" baseline="0" dirty="0">
                <a:solidFill>
                  <a:schemeClr val="tx1"/>
                </a:solidFill>
              </a:rPr>
              <a:t> </a:t>
            </a:r>
            <a:r>
              <a:rPr spc="40" baseline="0" dirty="0">
                <a:solidFill>
                  <a:schemeClr val="tx1"/>
                </a:solidFill>
              </a:rPr>
              <a:t>Communities</a:t>
            </a:r>
          </a:p>
        </p:txBody>
      </p:sp>
    </p:spTree>
    <p:extLst>
      <p:ext uri="{BB962C8B-B14F-4D97-AF65-F5344CB8AC3E}">
        <p14:creationId xmlns:p14="http://schemas.microsoft.com/office/powerpoint/2010/main" val="3879918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31836" y="1668462"/>
            <a:ext cx="10972485" cy="4190999"/>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98053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562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39689" y="1668462"/>
            <a:ext cx="5021348" cy="4191000"/>
          </a:xfrm>
        </p:spPr>
        <p:txBody>
          <a:bodyPr wrap="square">
            <a:noAutofit/>
          </a:bodyPr>
          <a:lstStyle>
            <a:lvl1pPr marL="0" indent="0">
              <a:spcBef>
                <a:spcPts val="1224"/>
              </a:spcBef>
              <a:buClr>
                <a:schemeClr val="tx1"/>
              </a:buClr>
              <a:buFont typeface="Wingdings" pitchFamily="2" charset="2"/>
              <a:buNone/>
              <a:defRPr sz="3200" baseline="0">
                <a:solidFill>
                  <a:srgbClr val="000000"/>
                </a:solidFill>
              </a:defRPr>
            </a:lvl1pPr>
            <a:lvl2pPr marL="0" indent="0">
              <a:buNone/>
              <a:defRPr sz="2000" baseline="0">
                <a:solidFill>
                  <a:srgbClr val="000000"/>
                </a:solidFill>
              </a:defRPr>
            </a:lvl2pPr>
            <a:lvl3pPr marL="231775" indent="0">
              <a:buNone/>
              <a:tabLst/>
              <a:defRPr sz="2000" baseline="0">
                <a:solidFill>
                  <a:srgbClr val="000000"/>
                </a:solidFill>
              </a:defRPr>
            </a:lvl3pPr>
            <a:lvl4pPr marL="460375" indent="0">
              <a:buNone/>
              <a:defRPr baseline="0">
                <a:solidFill>
                  <a:srgbClr val="000000"/>
                </a:solidFill>
              </a:defRPr>
            </a:lvl4pPr>
            <a:lvl5pPr marL="68580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37" y="1668462"/>
            <a:ext cx="5486400" cy="4191000"/>
          </a:xfrm>
        </p:spPr>
        <p:txBody>
          <a:bodyPr wrap="square">
            <a:noAutofit/>
          </a:bodyPr>
          <a:lstStyle>
            <a:lvl1pPr marL="0" indent="0">
              <a:spcBef>
                <a:spcPts val="1224"/>
              </a:spcBef>
              <a:buClr>
                <a:schemeClr val="tx1"/>
              </a:buClr>
              <a:buFont typeface="Wingdings" pitchFamily="2" charset="2"/>
              <a:buNone/>
              <a:defRPr sz="3200" baseline="0">
                <a:solidFill>
                  <a:srgbClr val="000000"/>
                </a:solidFill>
              </a:defRPr>
            </a:lvl1pPr>
            <a:lvl2pPr marL="0" indent="0">
              <a:buNone/>
              <a:defRPr sz="2000" baseline="0">
                <a:solidFill>
                  <a:srgbClr val="000000"/>
                </a:solidFill>
              </a:defRPr>
            </a:lvl2pPr>
            <a:lvl3pPr marL="231775" indent="0">
              <a:buNone/>
              <a:tabLst/>
              <a:defRPr sz="2000" baseline="0">
                <a:solidFill>
                  <a:srgbClr val="000000"/>
                </a:solidFill>
              </a:defRPr>
            </a:lvl3pPr>
            <a:lvl4pPr marL="460375" indent="0">
              <a:buNone/>
              <a:defRPr baseline="0">
                <a:solidFill>
                  <a:srgbClr val="000000"/>
                </a:solidFill>
              </a:defRPr>
            </a:lvl4pPr>
            <a:lvl5pPr marL="68580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9778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7" y="2125662"/>
            <a:ext cx="7315200" cy="2286000"/>
          </a:xfrm>
          <a:noFill/>
        </p:spPr>
        <p:txBody>
          <a:bodyPr wrap="square" tIns="91440" bIns="91440" anchor="t" anchorCtr="0">
            <a:noAutofit/>
          </a:bodyPr>
          <a:lstStyle>
            <a:lvl1pPr>
              <a:defRPr sz="4400" b="1" i="0" spc="-100"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de example">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0" y="6049961"/>
            <a:ext cx="12462953" cy="944564"/>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713677" y="6469062"/>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a:solidFill>
                  <a:schemeClr val="bg1"/>
                </a:solidFill>
              </a:rPr>
              <a:t>@</a:t>
            </a:r>
            <a:r>
              <a:rPr spc="-65">
                <a:solidFill>
                  <a:schemeClr val="bg1"/>
                </a:solidFill>
              </a:rPr>
              <a:t> </a:t>
            </a:r>
            <a:r>
              <a:rPr spc="-50">
                <a:solidFill>
                  <a:schemeClr val="bg1"/>
                </a:solidFill>
              </a:rPr>
              <a:t>202</a:t>
            </a:r>
            <a:r>
              <a:rPr lang="en-US" spc="-50">
                <a:solidFill>
                  <a:schemeClr val="bg1"/>
                </a:solidFill>
              </a:rPr>
              <a:t>4</a:t>
            </a:r>
            <a:r>
              <a:rPr spc="-65">
                <a:solidFill>
                  <a:schemeClr val="bg1"/>
                </a:solidFill>
              </a:rPr>
              <a:t> </a:t>
            </a:r>
            <a:r>
              <a:rPr spc="60">
                <a:solidFill>
                  <a:schemeClr val="bg1"/>
                </a:solidFill>
              </a:rPr>
              <a:t>Dynamic</a:t>
            </a:r>
            <a:r>
              <a:rPr spc="-65">
                <a:solidFill>
                  <a:schemeClr val="bg1"/>
                </a:solidFill>
              </a:rPr>
              <a:t> </a:t>
            </a:r>
            <a:r>
              <a:rPr spc="40">
                <a:solidFill>
                  <a:schemeClr val="bg1"/>
                </a:solidFill>
              </a:rPr>
              <a:t>Communities</a:t>
            </a:r>
          </a:p>
        </p:txBody>
      </p:sp>
      <p:pic>
        <p:nvPicPr>
          <p:cNvPr id="2" name="Picture 1">
            <a:extLst>
              <a:ext uri="{FF2B5EF4-FFF2-40B4-BE49-F238E27FC236}">
                <a16:creationId xmlns:a16="http://schemas.microsoft.com/office/drawing/2014/main" id="{DD974097-9BF6-68D5-0533-DFB569618617}"/>
              </a:ext>
            </a:extLst>
          </p:cNvPr>
          <p:cNvPicPr>
            <a:picLocks noChangeAspect="1"/>
          </p:cNvPicPr>
          <p:nvPr userDrawn="1"/>
        </p:nvPicPr>
        <p:blipFill>
          <a:blip r:embed="rId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35285602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Content">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0" y="6049961"/>
            <a:ext cx="12462953" cy="944564"/>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713677" y="6469062"/>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a:solidFill>
                  <a:schemeClr val="bg1"/>
                </a:solidFill>
              </a:rPr>
              <a:t>@</a:t>
            </a:r>
            <a:r>
              <a:rPr spc="-65">
                <a:solidFill>
                  <a:schemeClr val="bg1"/>
                </a:solidFill>
              </a:rPr>
              <a:t> </a:t>
            </a:r>
            <a:r>
              <a:rPr spc="-50">
                <a:solidFill>
                  <a:schemeClr val="bg1"/>
                </a:solidFill>
              </a:rPr>
              <a:t>202</a:t>
            </a:r>
            <a:r>
              <a:rPr lang="en-US" spc="-50">
                <a:solidFill>
                  <a:schemeClr val="bg1"/>
                </a:solidFill>
              </a:rPr>
              <a:t>4</a:t>
            </a:r>
            <a:r>
              <a:rPr spc="-65">
                <a:solidFill>
                  <a:schemeClr val="bg1"/>
                </a:solidFill>
              </a:rPr>
              <a:t> </a:t>
            </a:r>
            <a:r>
              <a:rPr spc="60">
                <a:solidFill>
                  <a:schemeClr val="bg1"/>
                </a:solidFill>
              </a:rPr>
              <a:t>Dynamic</a:t>
            </a:r>
            <a:r>
              <a:rPr spc="-65">
                <a:solidFill>
                  <a:schemeClr val="bg1"/>
                </a:solidFill>
              </a:rPr>
              <a:t> </a:t>
            </a:r>
            <a:r>
              <a:rPr spc="40">
                <a:solidFill>
                  <a:schemeClr val="bg1"/>
                </a:solidFill>
              </a:rPr>
              <a:t>Communities</a:t>
            </a:r>
          </a:p>
        </p:txBody>
      </p:sp>
      <p:sp>
        <p:nvSpPr>
          <p:cNvPr id="3" name="Title 2">
            <a:extLst>
              <a:ext uri="{FF2B5EF4-FFF2-40B4-BE49-F238E27FC236}">
                <a16:creationId xmlns:a16="http://schemas.microsoft.com/office/drawing/2014/main" id="{45969C0B-617D-29BE-69D1-96DCD556DE15}"/>
              </a:ext>
            </a:extLst>
          </p:cNvPr>
          <p:cNvSpPr>
            <a:spLocks noGrp="1"/>
          </p:cNvSpPr>
          <p:nvPr>
            <p:ph type="title" hasCustomPrompt="1"/>
          </p:nvPr>
        </p:nvSpPr>
        <p:spPr>
          <a:xfrm>
            <a:off x="713677" y="459009"/>
            <a:ext cx="10972484" cy="712249"/>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B19BD2D9-3E59-9AC9-5C71-E4D386FAEFA0}"/>
              </a:ext>
            </a:extLst>
          </p:cNvPr>
          <p:cNvSpPr>
            <a:spLocks noGrp="1"/>
          </p:cNvSpPr>
          <p:nvPr>
            <p:ph type="body" sz="quarter" idx="10"/>
          </p:nvPr>
        </p:nvSpPr>
        <p:spPr>
          <a:xfrm>
            <a:off x="713361" y="1595360"/>
            <a:ext cx="10972800" cy="4035501"/>
          </a:xfrm>
        </p:spPr>
        <p:txBody>
          <a:bodyPr/>
          <a:lstStyle/>
          <a:p>
            <a:pPr lvl="0"/>
            <a:endParaRPr lang="en-US"/>
          </a:p>
        </p:txBody>
      </p:sp>
      <p:pic>
        <p:nvPicPr>
          <p:cNvPr id="8" name="Picture 7">
            <a:extLst>
              <a:ext uri="{FF2B5EF4-FFF2-40B4-BE49-F238E27FC236}">
                <a16:creationId xmlns:a16="http://schemas.microsoft.com/office/drawing/2014/main" id="{17165A25-F545-F0E8-D06C-6484AA82E930}"/>
              </a:ext>
            </a:extLst>
          </p:cNvPr>
          <p:cNvPicPr>
            <a:picLocks noChangeAspect="1"/>
          </p:cNvPicPr>
          <p:nvPr userDrawn="1"/>
        </p:nvPicPr>
        <p:blipFill>
          <a:blip r:embed="rId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32498147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31927" y="1668462"/>
            <a:ext cx="10972484" cy="4941350"/>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descr="A close-up of a blue and orange background&#10;&#10;Description automatically generated">
            <a:extLst>
              <a:ext uri="{FF2B5EF4-FFF2-40B4-BE49-F238E27FC236}">
                <a16:creationId xmlns:a16="http://schemas.microsoft.com/office/drawing/2014/main" id="{8327DFD5-09A3-7CE3-FE41-528CB026D806}"/>
              </a:ext>
            </a:extLst>
          </p:cNvPr>
          <p:cNvPicPr>
            <a:picLocks noChangeAspect="1"/>
          </p:cNvPicPr>
          <p:nvPr userDrawn="1"/>
        </p:nvPicPr>
        <p:blipFill>
          <a:blip r:embed="rId16"/>
          <a:stretch>
            <a:fillRect/>
          </a:stretch>
        </p:blipFill>
        <p:spPr>
          <a:xfrm>
            <a:off x="-1" y="0"/>
            <a:ext cx="12436475" cy="6993434"/>
          </a:xfrm>
          <a:prstGeom prst="rect">
            <a:avLst/>
          </a:prstGeom>
        </p:spPr>
      </p:pic>
      <p:sp>
        <p:nvSpPr>
          <p:cNvPr id="2" name="Title Placeholder 1"/>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31836" y="1668462"/>
            <a:ext cx="10972485" cy="4190999"/>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619037" y="0"/>
            <a:ext cx="952400" cy="5766965"/>
            <a:chOff x="12618968" y="0"/>
            <a:chExt cx="952400" cy="5766965"/>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R:</a:t>
                </a:r>
                <a:r>
                  <a:rPr lang="en-US" sz="500" baseline="0">
                    <a:gradFill>
                      <a:gsLst>
                        <a:gs pos="0">
                          <a:srgbClr val="FFFFFF"/>
                        </a:gs>
                        <a:gs pos="100000">
                          <a:srgbClr val="FFFFFF"/>
                        </a:gs>
                      </a:gsLst>
                      <a:lin ang="5400000" scaled="0"/>
                    </a:gradFill>
                    <a:ea typeface="Segoe UI" pitchFamily="34" charset="0"/>
                    <a:cs typeface="Segoe UI" pitchFamily="34" charset="0"/>
                  </a:rPr>
                  <a:t>0 G:0 B:77</a:t>
                </a:r>
                <a:endParaRPr lang="en-US" sz="50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R:5</a:t>
                </a:r>
                <a:r>
                  <a:rPr lang="en-US" sz="500" baseline="0">
                    <a:gradFill>
                      <a:gsLst>
                        <a:gs pos="0">
                          <a:srgbClr val="FFFFFF"/>
                        </a:gs>
                        <a:gs pos="100000">
                          <a:srgbClr val="FFFFFF"/>
                        </a:gs>
                      </a:gsLst>
                      <a:lin ang="5400000" scaled="0"/>
                    </a:gradFill>
                    <a:ea typeface="Segoe UI" pitchFamily="34" charset="0"/>
                    <a:cs typeface="Segoe UI" pitchFamily="34" charset="0"/>
                  </a:rPr>
                  <a:t> G:124 B:193</a:t>
                </a:r>
                <a:endParaRPr lang="en-US" sz="50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32472" fontAlgn="base">
                  <a:lnSpc>
                    <a:spcPct val="100000"/>
                  </a:lnSpc>
                  <a:spcBef>
                    <a:spcPct val="0"/>
                  </a:spcBef>
                  <a:spcAft>
                    <a:spcPct val="0"/>
                  </a:spcAft>
                </a:pPr>
                <a:r>
                  <a:rPr lang="en-US" sz="500">
                    <a:gradFill>
                      <a:gsLst>
                        <a:gs pos="28302">
                          <a:schemeClr val="bg1"/>
                        </a:gs>
                        <a:gs pos="67000">
                          <a:schemeClr val="bg1"/>
                        </a:gs>
                      </a:gsLst>
                      <a:lin ang="5400000" scaled="1"/>
                    </a:gradFill>
                    <a:ea typeface="Segoe UI" pitchFamily="34" charset="0"/>
                    <a:cs typeface="Segoe UI" pitchFamily="34" charset="0"/>
                  </a:rPr>
                  <a:t>R:237</a:t>
                </a:r>
                <a:r>
                  <a:rPr lang="en-US" sz="500" baseline="0">
                    <a:gradFill>
                      <a:gsLst>
                        <a:gs pos="28302">
                          <a:schemeClr val="bg1"/>
                        </a:gs>
                        <a:gs pos="67000">
                          <a:schemeClr val="bg1"/>
                        </a:gs>
                      </a:gsLst>
                      <a:lin ang="5400000" scaled="1"/>
                    </a:gradFill>
                    <a:ea typeface="Segoe UI" pitchFamily="34" charset="0"/>
                    <a:cs typeface="Segoe UI" pitchFamily="34" charset="0"/>
                  </a:rPr>
                  <a:t> G:38 B:36</a:t>
                </a:r>
                <a:endParaRPr lang="en-US" sz="50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32472" fontAlgn="base">
                  <a:lnSpc>
                    <a:spcPct val="100000"/>
                  </a:lnSpc>
                  <a:spcBef>
                    <a:spcPct val="0"/>
                  </a:spcBef>
                  <a:spcAft>
                    <a:spcPct val="0"/>
                  </a:spcAft>
                </a:pPr>
                <a:r>
                  <a:rPr lang="en-US" sz="500">
                    <a:gradFill>
                      <a:gsLst>
                        <a:gs pos="4717">
                          <a:schemeClr val="tx1"/>
                        </a:gs>
                        <a:gs pos="36000">
                          <a:schemeClr val="tx1"/>
                        </a:gs>
                      </a:gsLst>
                      <a:lin ang="5400000" scaled="0"/>
                    </a:gradFill>
                    <a:ea typeface="Segoe UI" pitchFamily="34" charset="0"/>
                    <a:cs typeface="Segoe UI" pitchFamily="34" charset="0"/>
                  </a:rPr>
                  <a:t>R:254</a:t>
                </a:r>
                <a:r>
                  <a:rPr lang="en-US" sz="500" baseline="0">
                    <a:gradFill>
                      <a:gsLst>
                        <a:gs pos="4717">
                          <a:schemeClr val="tx1"/>
                        </a:gs>
                        <a:gs pos="36000">
                          <a:schemeClr val="tx1"/>
                        </a:gs>
                      </a:gsLst>
                      <a:lin ang="5400000" scaled="0"/>
                    </a:gradFill>
                    <a:ea typeface="Segoe UI" pitchFamily="34" charset="0"/>
                    <a:cs typeface="Segoe UI" pitchFamily="34" charset="0"/>
                  </a:rPr>
                  <a:t> G:197 B:35</a:t>
                </a:r>
                <a:endParaRPr lang="en-US" sz="50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32472" fontAlgn="base">
                  <a:lnSpc>
                    <a:spcPct val="100000"/>
                  </a:lnSpc>
                  <a:spcBef>
                    <a:spcPct val="0"/>
                  </a:spcBef>
                  <a:spcAft>
                    <a:spcPct val="0"/>
                  </a:spcAft>
                </a:pPr>
                <a:r>
                  <a:rPr lang="en-US" sz="500">
                    <a:gradFill>
                      <a:gsLst>
                        <a:gs pos="7547">
                          <a:schemeClr val="tx1"/>
                        </a:gs>
                        <a:gs pos="28302">
                          <a:schemeClr val="tx1"/>
                        </a:gs>
                      </a:gsLst>
                      <a:lin ang="5400000" scaled="0"/>
                    </a:gradFill>
                    <a:ea typeface="Segoe UI" pitchFamily="34" charset="0"/>
                    <a:cs typeface="Segoe UI" pitchFamily="34" charset="0"/>
                  </a:rPr>
                  <a:t>R:</a:t>
                </a:r>
                <a:r>
                  <a:rPr lang="en-US" sz="500" baseline="0">
                    <a:gradFill>
                      <a:gsLst>
                        <a:gs pos="7547">
                          <a:schemeClr val="tx1"/>
                        </a:gs>
                        <a:gs pos="28302">
                          <a:schemeClr val="tx1"/>
                        </a:gs>
                      </a:gsLst>
                      <a:lin ang="5400000" scaled="0"/>
                    </a:gradFill>
                    <a:ea typeface="Segoe UI" pitchFamily="34" charset="0"/>
                    <a:cs typeface="Segoe UI" pitchFamily="34" charset="0"/>
                  </a:rPr>
                  <a:t>186 G:216 B:10</a:t>
                </a:r>
                <a:endParaRPr lang="en-US" sz="50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32472" fontAlgn="base">
                  <a:lnSpc>
                    <a:spcPct val="100000"/>
                  </a:lnSpc>
                  <a:spcBef>
                    <a:spcPct val="0"/>
                  </a:spcBef>
                  <a:spcAft>
                    <a:spcPct val="0"/>
                  </a:spcAft>
                </a:pPr>
                <a:r>
                  <a:rPr lang="en-US" sz="500">
                    <a:gradFill>
                      <a:gsLst>
                        <a:gs pos="76415">
                          <a:schemeClr val="bg1"/>
                        </a:gs>
                        <a:gs pos="52000">
                          <a:schemeClr val="bg1"/>
                        </a:gs>
                      </a:gsLst>
                      <a:lin ang="5400000" scaled="0"/>
                    </a:gradFill>
                    <a:ea typeface="Segoe UI" pitchFamily="34" charset="0"/>
                    <a:cs typeface="Segoe UI" pitchFamily="34" charset="0"/>
                  </a:rPr>
                  <a:t>R:0</a:t>
                </a:r>
                <a:r>
                  <a:rPr lang="en-US" sz="500" baseline="0">
                    <a:gradFill>
                      <a:gsLst>
                        <a:gs pos="76415">
                          <a:schemeClr val="bg1"/>
                        </a:gs>
                        <a:gs pos="52000">
                          <a:schemeClr val="bg1"/>
                        </a:gs>
                      </a:gsLst>
                      <a:lin ang="5400000" scaled="0"/>
                    </a:gradFill>
                    <a:ea typeface="Segoe UI" pitchFamily="34" charset="0"/>
                    <a:cs typeface="Segoe UI" pitchFamily="34" charset="0"/>
                  </a:rPr>
                  <a:t> G:130 B:114</a:t>
                </a:r>
                <a:endParaRPr lang="en-US" sz="50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a:gradFill>
                      <a:gsLst>
                        <a:gs pos="16981">
                          <a:schemeClr val="tx1"/>
                        </a:gs>
                        <a:gs pos="48000">
                          <a:schemeClr val="tx1"/>
                        </a:gs>
                      </a:gsLst>
                      <a:lin ang="5400000" scaled="0"/>
                    </a:gradFill>
                    <a:ea typeface="Segoe UI" pitchFamily="34" charset="0"/>
                    <a:cs typeface="Segoe UI" pitchFamily="34" charset="0"/>
                  </a:rPr>
                  <a:t>Light Blue</a:t>
                </a:r>
              </a:p>
              <a:p>
                <a:pPr lvl="0" defTabSz="932472" fontAlgn="base">
                  <a:lnSpc>
                    <a:spcPct val="100000"/>
                  </a:lnSpc>
                  <a:spcBef>
                    <a:spcPct val="0"/>
                  </a:spcBef>
                  <a:spcAft>
                    <a:spcPct val="0"/>
                  </a:spcAft>
                </a:pPr>
                <a:r>
                  <a:rPr lang="en-US" sz="50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32472" fontAlgn="base">
                  <a:lnSpc>
                    <a:spcPct val="100000"/>
                  </a:lnSpc>
                  <a:spcBef>
                    <a:spcPct val="0"/>
                  </a:spcBef>
                  <a:spcAft>
                    <a:spcPct val="0"/>
                  </a:spcAft>
                </a:pPr>
                <a:r>
                  <a:rPr lang="en-US" sz="500">
                    <a:gradFill>
                      <a:gsLst>
                        <a:gs pos="2092">
                          <a:srgbClr val="F8F8F8"/>
                        </a:gs>
                        <a:gs pos="10042">
                          <a:srgbClr val="F8F8F8"/>
                        </a:gs>
                      </a:gsLst>
                      <a:lin ang="5400000" scaled="0"/>
                    </a:gradFill>
                    <a:ea typeface="Segoe UI" pitchFamily="34" charset="0"/>
                    <a:cs typeface="Segoe UI" pitchFamily="34" charset="0"/>
                  </a:rPr>
                  <a:t>R:0</a:t>
                </a:r>
                <a:r>
                  <a:rPr lang="en-US" sz="50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50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50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a:gradFill>
                    <a:gsLst>
                      <a:gs pos="2917">
                        <a:schemeClr val="tx1"/>
                      </a:gs>
                      <a:gs pos="30000">
                        <a:schemeClr val="tx1"/>
                      </a:gs>
                    </a:gsLst>
                    <a:lin ang="5400000" scaled="0"/>
                  </a:gradFill>
                </a:rPr>
                <a:t>Secondary colors (use only when</a:t>
              </a:r>
              <a:r>
                <a:rPr lang="en-US" sz="1000" baseline="0">
                  <a:gradFill>
                    <a:gsLst>
                      <a:gs pos="2917">
                        <a:schemeClr val="tx1"/>
                      </a:gs>
                      <a:gs pos="30000">
                        <a:schemeClr val="tx1"/>
                      </a:gs>
                    </a:gsLst>
                    <a:lin ang="5400000" scaled="0"/>
                  </a:gradFill>
                </a:rPr>
                <a:t> necessary)</a:t>
              </a:r>
              <a:endParaRPr lang="en-US" sz="1000">
                <a:gradFill>
                  <a:gsLst>
                    <a:gs pos="2917">
                      <a:schemeClr val="tx1"/>
                    </a:gs>
                    <a:gs pos="30000">
                      <a:schemeClr val="tx1"/>
                    </a:gs>
                  </a:gsLst>
                  <a:lin ang="5400000" scaled="0"/>
                </a:gradFill>
              </a:endParaRPr>
            </a:p>
          </p:txBody>
        </p:sp>
      </p:grpSp>
      <p:sp>
        <p:nvSpPr>
          <p:cNvPr id="3" name="object 10">
            <a:extLst>
              <a:ext uri="{FF2B5EF4-FFF2-40B4-BE49-F238E27FC236}">
                <a16:creationId xmlns:a16="http://schemas.microsoft.com/office/drawing/2014/main" id="{FDAC7605-1A2A-2BC3-3AC8-3BD446317472}"/>
              </a:ext>
            </a:extLst>
          </p:cNvPr>
          <p:cNvSpPr txBox="1"/>
          <p:nvPr userDrawn="1"/>
        </p:nvSpPr>
        <p:spPr>
          <a:xfrm>
            <a:off x="9752328" y="6583362"/>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dirty="0">
                <a:solidFill>
                  <a:schemeClr val="bg1"/>
                </a:solidFill>
              </a:rPr>
              <a:t>@</a:t>
            </a:r>
            <a:r>
              <a:rPr spc="-65" dirty="0">
                <a:solidFill>
                  <a:schemeClr val="bg1"/>
                </a:solidFill>
              </a:rPr>
              <a:t> </a:t>
            </a:r>
            <a:r>
              <a:rPr spc="-50" dirty="0">
                <a:solidFill>
                  <a:schemeClr val="bg1"/>
                </a:solidFill>
              </a:rPr>
              <a:t>202</a:t>
            </a:r>
            <a:r>
              <a:rPr lang="en-US" spc="-50" dirty="0">
                <a:solidFill>
                  <a:schemeClr val="bg1"/>
                </a:solidFill>
              </a:rPr>
              <a:t>4</a:t>
            </a:r>
            <a:r>
              <a:rPr spc="-65" dirty="0">
                <a:solidFill>
                  <a:schemeClr val="bg1"/>
                </a:solidFill>
              </a:rPr>
              <a:t> </a:t>
            </a:r>
            <a:r>
              <a:rPr spc="60" dirty="0">
                <a:solidFill>
                  <a:schemeClr val="bg1"/>
                </a:solidFill>
              </a:rPr>
              <a:t>Dynamic</a:t>
            </a:r>
            <a:r>
              <a:rPr spc="-65" dirty="0">
                <a:solidFill>
                  <a:schemeClr val="bg1"/>
                </a:solidFill>
              </a:rPr>
              <a:t> </a:t>
            </a:r>
            <a:r>
              <a:rPr spc="40" dirty="0">
                <a:solidFill>
                  <a:schemeClr val="bg1"/>
                </a:solidFill>
              </a:rPr>
              <a:t>Communities</a:t>
            </a:r>
          </a:p>
        </p:txBody>
      </p:sp>
      <p:pic>
        <p:nvPicPr>
          <p:cNvPr id="21" name="Picture 20">
            <a:extLst>
              <a:ext uri="{FF2B5EF4-FFF2-40B4-BE49-F238E27FC236}">
                <a16:creationId xmlns:a16="http://schemas.microsoft.com/office/drawing/2014/main" id="{B521CD24-D579-6250-9F9D-FD9139D8F712}"/>
              </a:ext>
            </a:extLst>
          </p:cNvPr>
          <p:cNvPicPr>
            <a:picLocks noChangeAspect="1"/>
          </p:cNvPicPr>
          <p:nvPr userDrawn="1"/>
        </p:nvPicPr>
        <p:blipFill>
          <a:blip r:embed="rId17"/>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5" r:id="rId1"/>
    <p:sldLayoutId id="2147484314" r:id="rId2"/>
    <p:sldLayoutId id="2147484339" r:id="rId3"/>
    <p:sldLayoutId id="2147484295" r:id="rId4"/>
    <p:sldLayoutId id="2147484297" r:id="rId5"/>
    <p:sldLayoutId id="2147484264" r:id="rId6"/>
    <p:sldLayoutId id="2147484338" r:id="rId7"/>
    <p:sldLayoutId id="2147484351" r:id="rId8"/>
    <p:sldLayoutId id="2147484263" r:id="rId9"/>
    <p:sldLayoutId id="2147484337" r:id="rId10"/>
    <p:sldLayoutId id="2147484342" r:id="rId11"/>
    <p:sldLayoutId id="2147484347" r:id="rId12"/>
    <p:sldLayoutId id="2147484354" r:id="rId13"/>
    <p:sldLayoutId id="2147484355" r:id="rId14"/>
  </p:sldLayoutIdLst>
  <p:transition>
    <p:fade/>
  </p:transition>
  <p:txStyles>
    <p:titleStyle>
      <a:lvl1pPr algn="l" defTabSz="932742" rtl="0" eaLnBrk="1" latinLnBrk="0" hangingPunct="1">
        <a:lnSpc>
          <a:spcPct val="90000"/>
        </a:lnSpc>
        <a:spcBef>
          <a:spcPct val="0"/>
        </a:spcBef>
        <a:buNone/>
        <a:defRPr lang="en-US" sz="4400" b="1" i="0" kern="1200" cap="none" spc="-102"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userDrawn="1">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userDrawn="1">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D9A7C-1210-A2E3-4936-753F4D448E16}"/>
              </a:ext>
            </a:extLst>
          </p:cNvPr>
          <p:cNvSpPr>
            <a:spLocks noGrp="1"/>
          </p:cNvSpPr>
          <p:nvPr>
            <p:ph type="title"/>
          </p:nvPr>
        </p:nvSpPr>
        <p:spPr>
          <a:xfrm>
            <a:off x="855663" y="373063"/>
            <a:ext cx="10725150" cy="1350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0E567-B43C-F191-A69E-49D27BDB92C0}"/>
              </a:ext>
            </a:extLst>
          </p:cNvPr>
          <p:cNvSpPr>
            <a:spLocks noGrp="1"/>
          </p:cNvSpPr>
          <p:nvPr>
            <p:ph type="body" idx="1"/>
          </p:nvPr>
        </p:nvSpPr>
        <p:spPr>
          <a:xfrm>
            <a:off x="855663" y="1862138"/>
            <a:ext cx="10725150" cy="4437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463159"/>
      </p:ext>
    </p:extLst>
  </p:cSld>
  <p:clrMap bg1="lt1" tx1="dk1" bg2="lt2" tx2="dk2" accent1="accent1" accent2="accent2" accent3="accent3" accent4="accent4" accent5="accent5" accent6="accent6" hlink="hlink" folHlink="folHlink"/>
  <p:sldLayoutIdLst>
    <p:sldLayoutId id="21474843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cityscape with a tower&#10;&#10;Description automatically generated">
            <a:extLst>
              <a:ext uri="{FF2B5EF4-FFF2-40B4-BE49-F238E27FC236}">
                <a16:creationId xmlns:a16="http://schemas.microsoft.com/office/drawing/2014/main" id="{2A8A7702-D849-EC39-1AE7-83E4F3900458}"/>
              </a:ext>
            </a:extLst>
          </p:cNvPr>
          <p:cNvPicPr>
            <a:picLocks noChangeAspect="1"/>
          </p:cNvPicPr>
          <p:nvPr/>
        </p:nvPicPr>
        <p:blipFill rotWithShape="1">
          <a:blip r:embed="rId2">
            <a:alphaModFix amt="23000"/>
          </a:blip>
          <a:srcRect t="15959"/>
          <a:stretch/>
        </p:blipFill>
        <p:spPr>
          <a:xfrm>
            <a:off x="0" y="0"/>
            <a:ext cx="12436475" cy="6994524"/>
          </a:xfrm>
          <a:prstGeom prst="rect">
            <a:avLst/>
          </a:prstGeom>
        </p:spPr>
      </p:pic>
      <p:pic>
        <p:nvPicPr>
          <p:cNvPr id="17" name="Picture 16" descr="A picture containing font, graphics, graphic design, text&#10;&#10;Description automatically generated">
            <a:extLst>
              <a:ext uri="{FF2B5EF4-FFF2-40B4-BE49-F238E27FC236}">
                <a16:creationId xmlns:a16="http://schemas.microsoft.com/office/drawing/2014/main" id="{DA7104A4-1876-F218-924C-1DBE7991C831}"/>
              </a:ext>
            </a:extLst>
          </p:cNvPr>
          <p:cNvPicPr>
            <a:picLocks noChangeAspect="1"/>
          </p:cNvPicPr>
          <p:nvPr/>
        </p:nvPicPr>
        <p:blipFill>
          <a:blip r:embed="rId3"/>
          <a:stretch>
            <a:fillRect/>
          </a:stretch>
        </p:blipFill>
        <p:spPr>
          <a:xfrm>
            <a:off x="1912936" y="854072"/>
            <a:ext cx="7658101" cy="1773058"/>
          </a:xfrm>
          <a:prstGeom prst="rect">
            <a:avLst/>
          </a:prstGeom>
        </p:spPr>
      </p:pic>
      <p:sp>
        <p:nvSpPr>
          <p:cNvPr id="2" name="TextBox 1">
            <a:extLst>
              <a:ext uri="{FF2B5EF4-FFF2-40B4-BE49-F238E27FC236}">
                <a16:creationId xmlns:a16="http://schemas.microsoft.com/office/drawing/2014/main" id="{8B1F283B-2ED3-34AA-C2A9-C297486AB75C}"/>
              </a:ext>
            </a:extLst>
          </p:cNvPr>
          <p:cNvSpPr txBox="1"/>
          <p:nvPr/>
        </p:nvSpPr>
        <p:spPr>
          <a:xfrm>
            <a:off x="46037" y="5652619"/>
            <a:ext cx="6172200" cy="1158779"/>
          </a:xfrm>
          <a:prstGeom prst="rect">
            <a:avLst/>
          </a:prstGeom>
          <a:noFill/>
        </p:spPr>
        <p:txBody>
          <a:bodyPr wrap="square" lIns="182880" tIns="146304" rIns="182880" bIns="146304" rtlCol="0">
            <a:spAutoFit/>
          </a:bodyPr>
          <a:lstStyle/>
          <a:p>
            <a:pPr>
              <a:lnSpc>
                <a:spcPct val="90000"/>
              </a:lnSpc>
              <a:spcAft>
                <a:spcPts val="600"/>
              </a:spcAft>
            </a:pPr>
            <a:r>
              <a:rPr lang="en-US" sz="2800" b="1">
                <a:solidFill>
                  <a:srgbClr val="1B4499"/>
                </a:solidFill>
                <a:latin typeface="Poppins SemiBold" pitchFamily="2" charset="77"/>
                <a:ea typeface="Helvetica Neue Condensed Black" panose="02000503000000020004" pitchFamily="2" charset="0"/>
                <a:cs typeface="Poppins SemiBold" pitchFamily="2" charset="77"/>
              </a:rPr>
              <a:t>San Antonio, Texas</a:t>
            </a:r>
          </a:p>
          <a:p>
            <a:pPr>
              <a:lnSpc>
                <a:spcPct val="90000"/>
              </a:lnSpc>
              <a:spcAft>
                <a:spcPts val="600"/>
              </a:spcAft>
            </a:pPr>
            <a:r>
              <a:rPr lang="en-US" sz="2800" b="1">
                <a:solidFill>
                  <a:srgbClr val="1B4499"/>
                </a:solidFill>
                <a:latin typeface="Poppins SemiBold" pitchFamily="2" charset="77"/>
                <a:ea typeface="Helvetica Neue Condensed Black" panose="02000503000000020004" pitchFamily="2" charset="0"/>
                <a:cs typeface="Poppins SemiBold" pitchFamily="2" charset="77"/>
              </a:rPr>
              <a:t>October 13-17, 2024</a:t>
            </a:r>
          </a:p>
        </p:txBody>
      </p:sp>
      <p:sp>
        <p:nvSpPr>
          <p:cNvPr id="6" name="TextBox 5">
            <a:extLst>
              <a:ext uri="{FF2B5EF4-FFF2-40B4-BE49-F238E27FC236}">
                <a16:creationId xmlns:a16="http://schemas.microsoft.com/office/drawing/2014/main" id="{7EC19B2C-38E9-9FFC-9867-60D5E0335937}"/>
              </a:ext>
            </a:extLst>
          </p:cNvPr>
          <p:cNvSpPr txBox="1"/>
          <p:nvPr/>
        </p:nvSpPr>
        <p:spPr>
          <a:xfrm>
            <a:off x="3397894" y="2645229"/>
            <a:ext cx="6172200" cy="849463"/>
          </a:xfrm>
          <a:prstGeom prst="rect">
            <a:avLst/>
          </a:prstGeom>
          <a:noFill/>
        </p:spPr>
        <p:txBody>
          <a:bodyPr wrap="square" lIns="182880" tIns="146304" rIns="182880" bIns="146304" rtlCol="0" anchor="t">
            <a:spAutoFit/>
          </a:bodyPr>
          <a:lstStyle/>
          <a:p>
            <a:pPr>
              <a:lnSpc>
                <a:spcPct val="90000"/>
              </a:lnSpc>
              <a:spcAft>
                <a:spcPts val="600"/>
              </a:spcAft>
            </a:pPr>
            <a:r>
              <a:rPr lang="en-US" sz="3800">
                <a:solidFill>
                  <a:srgbClr val="1B4499"/>
                </a:solidFill>
                <a:latin typeface="segoe ui black"/>
                <a:ea typeface="segoe ui black"/>
                <a:cs typeface="Poppins SemiBold"/>
              </a:rPr>
              <a:t>GP</a:t>
            </a:r>
          </a:p>
        </p:txBody>
      </p:sp>
      <p:pic>
        <p:nvPicPr>
          <p:cNvPr id="7" name="Picture 6" descr="A blue and white circle with text and a black background&#10;&#10;Description automatically generated">
            <a:extLst>
              <a:ext uri="{FF2B5EF4-FFF2-40B4-BE49-F238E27FC236}">
                <a16:creationId xmlns:a16="http://schemas.microsoft.com/office/drawing/2014/main" id="{D6A41F02-C201-83BD-8E9D-41010BE96F14}"/>
              </a:ext>
            </a:extLst>
          </p:cNvPr>
          <p:cNvPicPr>
            <a:picLocks noChangeAspect="1"/>
          </p:cNvPicPr>
          <p:nvPr/>
        </p:nvPicPr>
        <p:blipFill>
          <a:blip r:embed="rId4"/>
          <a:stretch>
            <a:fillRect/>
          </a:stretch>
        </p:blipFill>
        <p:spPr>
          <a:xfrm>
            <a:off x="7833352" y="2796540"/>
            <a:ext cx="4461252" cy="4194810"/>
          </a:xfrm>
          <a:prstGeom prst="rect">
            <a:avLst/>
          </a:prstGeom>
        </p:spPr>
      </p:pic>
    </p:spTree>
    <p:extLst>
      <p:ext uri="{BB962C8B-B14F-4D97-AF65-F5344CB8AC3E}">
        <p14:creationId xmlns:p14="http://schemas.microsoft.com/office/powerpoint/2010/main" val="157166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A738F-E86A-0657-40D8-F9B2F02A6221}"/>
              </a:ext>
            </a:extLst>
          </p:cNvPr>
          <p:cNvSpPr>
            <a:spLocks noGrp="1"/>
          </p:cNvSpPr>
          <p:nvPr>
            <p:ph type="title" idx="4294967295"/>
          </p:nvPr>
        </p:nvSpPr>
        <p:spPr>
          <a:xfrm>
            <a:off x="0" y="765175"/>
            <a:ext cx="10972800" cy="712788"/>
          </a:xfrm>
        </p:spPr>
        <p:txBody>
          <a:bodyPr>
            <a:normAutofit fontScale="90000"/>
          </a:bodyPr>
          <a:lstStyle/>
          <a:p>
            <a:pPr algn="ctr"/>
            <a:r>
              <a:rPr lang="en-US" sz="6119" dirty="0"/>
              <a:t> DEMO 1</a:t>
            </a:r>
          </a:p>
        </p:txBody>
      </p:sp>
      <p:sp>
        <p:nvSpPr>
          <p:cNvPr id="6" name="TextBox 5">
            <a:extLst>
              <a:ext uri="{FF2B5EF4-FFF2-40B4-BE49-F238E27FC236}">
                <a16:creationId xmlns:a16="http://schemas.microsoft.com/office/drawing/2014/main" id="{F98D2116-EC3D-893F-CB7A-DE8D50FBC0FD}"/>
              </a:ext>
            </a:extLst>
          </p:cNvPr>
          <p:cNvSpPr txBox="1"/>
          <p:nvPr/>
        </p:nvSpPr>
        <p:spPr>
          <a:xfrm>
            <a:off x="782622" y="1519669"/>
            <a:ext cx="7200246" cy="2015262"/>
          </a:xfrm>
          <a:prstGeom prst="rect">
            <a:avLst/>
          </a:prstGeom>
          <a:noFill/>
        </p:spPr>
        <p:txBody>
          <a:bodyPr wrap="square">
            <a:spAutoFit/>
          </a:bodyPr>
          <a:lstStyle/>
          <a:p>
            <a:pPr marL="291436" indent="-291436">
              <a:buFont typeface="Wingdings" panose="05000000000000000000" pitchFamily="2" charset="2"/>
              <a:buChar char="q"/>
            </a:pPr>
            <a:r>
              <a:rPr lang="en-US" sz="4080" dirty="0"/>
              <a:t>  Item card account</a:t>
            </a:r>
          </a:p>
          <a:p>
            <a:pPr marL="291436" indent="-291436">
              <a:buFont typeface="Wingdings" panose="05000000000000000000" pitchFamily="2" charset="2"/>
              <a:buChar char="q"/>
            </a:pPr>
            <a:r>
              <a:rPr lang="en-US" sz="4080" dirty="0"/>
              <a:t>  Class ID accounts</a:t>
            </a:r>
          </a:p>
          <a:p>
            <a:pPr marL="291436" indent="-291436">
              <a:buFont typeface="Wingdings" panose="05000000000000000000" pitchFamily="2" charset="2"/>
              <a:buChar char="q"/>
            </a:pPr>
            <a:r>
              <a:rPr lang="en-US" sz="4080" dirty="0"/>
              <a:t>  Global accounts</a:t>
            </a:r>
          </a:p>
        </p:txBody>
      </p:sp>
    </p:spTree>
    <p:extLst>
      <p:ext uri="{BB962C8B-B14F-4D97-AF65-F5344CB8AC3E}">
        <p14:creationId xmlns:p14="http://schemas.microsoft.com/office/powerpoint/2010/main" val="366922509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B3620F-C8FA-6ECD-C34A-AF74BADBE0D8}"/>
              </a:ext>
            </a:extLst>
          </p:cNvPr>
          <p:cNvSpPr>
            <a:spLocks noGrp="1"/>
          </p:cNvSpPr>
          <p:nvPr>
            <p:ph type="title" idx="4294967295"/>
          </p:nvPr>
        </p:nvSpPr>
        <p:spPr>
          <a:xfrm>
            <a:off x="433132" y="576490"/>
            <a:ext cx="10972800" cy="712788"/>
          </a:xfrm>
        </p:spPr>
        <p:txBody>
          <a:bodyPr/>
          <a:lstStyle/>
          <a:p>
            <a:r>
              <a:rPr lang="en-US" dirty="0"/>
              <a:t>Cost Difference – PO Section</a:t>
            </a:r>
          </a:p>
        </p:txBody>
      </p:sp>
      <p:pic>
        <p:nvPicPr>
          <p:cNvPr id="7" name="Picture 6">
            <a:extLst>
              <a:ext uri="{FF2B5EF4-FFF2-40B4-BE49-F238E27FC236}">
                <a16:creationId xmlns:a16="http://schemas.microsoft.com/office/drawing/2014/main" id="{33CB4171-BDC1-B0C1-7434-F02CF9D62A70}"/>
              </a:ext>
            </a:extLst>
          </p:cNvPr>
          <p:cNvPicPr>
            <a:picLocks noChangeAspect="1"/>
          </p:cNvPicPr>
          <p:nvPr/>
        </p:nvPicPr>
        <p:blipFill>
          <a:blip r:embed="rId3"/>
          <a:stretch>
            <a:fillRect/>
          </a:stretch>
        </p:blipFill>
        <p:spPr>
          <a:xfrm>
            <a:off x="961268" y="1534057"/>
            <a:ext cx="9916529" cy="4679710"/>
          </a:xfrm>
          <a:prstGeom prst="rect">
            <a:avLst/>
          </a:prstGeom>
        </p:spPr>
      </p:pic>
    </p:spTree>
    <p:extLst>
      <p:ext uri="{BB962C8B-B14F-4D97-AF65-F5344CB8AC3E}">
        <p14:creationId xmlns:p14="http://schemas.microsoft.com/office/powerpoint/2010/main" val="23616561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B3620F-C8FA-6ECD-C34A-AF74BADBE0D8}"/>
              </a:ext>
            </a:extLst>
          </p:cNvPr>
          <p:cNvSpPr>
            <a:spLocks noGrp="1"/>
          </p:cNvSpPr>
          <p:nvPr>
            <p:ph type="title" idx="4294967295"/>
          </p:nvPr>
        </p:nvSpPr>
        <p:spPr>
          <a:xfrm>
            <a:off x="145143" y="460375"/>
            <a:ext cx="10972800" cy="712788"/>
          </a:xfrm>
        </p:spPr>
        <p:txBody>
          <a:bodyPr/>
          <a:lstStyle/>
          <a:p>
            <a:r>
              <a:rPr lang="en-US" dirty="0"/>
              <a:t>Cost Difference – Account for Non Inventory</a:t>
            </a:r>
          </a:p>
        </p:txBody>
      </p:sp>
      <p:pic>
        <p:nvPicPr>
          <p:cNvPr id="9" name="Picture 8">
            <a:extLst>
              <a:ext uri="{FF2B5EF4-FFF2-40B4-BE49-F238E27FC236}">
                <a16:creationId xmlns:a16="http://schemas.microsoft.com/office/drawing/2014/main" id="{88D18E6B-DABC-D593-7F32-6A3606E1F825}"/>
              </a:ext>
            </a:extLst>
          </p:cNvPr>
          <p:cNvPicPr>
            <a:picLocks noChangeAspect="1"/>
          </p:cNvPicPr>
          <p:nvPr/>
        </p:nvPicPr>
        <p:blipFill>
          <a:blip r:embed="rId3"/>
          <a:stretch>
            <a:fillRect/>
          </a:stretch>
        </p:blipFill>
        <p:spPr>
          <a:xfrm>
            <a:off x="508328" y="1551691"/>
            <a:ext cx="8940425" cy="3722953"/>
          </a:xfrm>
          <a:prstGeom prst="rect">
            <a:avLst/>
          </a:prstGeom>
        </p:spPr>
      </p:pic>
    </p:spTree>
    <p:extLst>
      <p:ext uri="{BB962C8B-B14F-4D97-AF65-F5344CB8AC3E}">
        <p14:creationId xmlns:p14="http://schemas.microsoft.com/office/powerpoint/2010/main" val="2267290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B3620F-C8FA-6ECD-C34A-AF74BADBE0D8}"/>
              </a:ext>
            </a:extLst>
          </p:cNvPr>
          <p:cNvSpPr>
            <a:spLocks noGrp="1"/>
          </p:cNvSpPr>
          <p:nvPr>
            <p:ph type="title" idx="4294967295"/>
          </p:nvPr>
        </p:nvSpPr>
        <p:spPr>
          <a:xfrm>
            <a:off x="0" y="765175"/>
            <a:ext cx="10972800" cy="712788"/>
          </a:xfrm>
        </p:spPr>
        <p:txBody>
          <a:bodyPr/>
          <a:lstStyle/>
          <a:p>
            <a:r>
              <a:rPr lang="en-US" dirty="0"/>
              <a:t>Cost Difference – Account for Inventory</a:t>
            </a:r>
          </a:p>
        </p:txBody>
      </p:sp>
      <p:pic>
        <p:nvPicPr>
          <p:cNvPr id="4" name="Picture 3">
            <a:extLst>
              <a:ext uri="{FF2B5EF4-FFF2-40B4-BE49-F238E27FC236}">
                <a16:creationId xmlns:a16="http://schemas.microsoft.com/office/drawing/2014/main" id="{651F639E-ADB8-FC5F-D62A-184B4BD09232}"/>
              </a:ext>
            </a:extLst>
          </p:cNvPr>
          <p:cNvPicPr>
            <a:picLocks noChangeAspect="1"/>
          </p:cNvPicPr>
          <p:nvPr/>
        </p:nvPicPr>
        <p:blipFill>
          <a:blip r:embed="rId3"/>
          <a:stretch>
            <a:fillRect/>
          </a:stretch>
        </p:blipFill>
        <p:spPr>
          <a:xfrm>
            <a:off x="467183" y="1445045"/>
            <a:ext cx="9494964" cy="4010134"/>
          </a:xfrm>
          <a:prstGeom prst="rect">
            <a:avLst/>
          </a:prstGeom>
        </p:spPr>
      </p:pic>
    </p:spTree>
    <p:extLst>
      <p:ext uri="{BB962C8B-B14F-4D97-AF65-F5344CB8AC3E}">
        <p14:creationId xmlns:p14="http://schemas.microsoft.com/office/powerpoint/2010/main" val="20389894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54D845-4D75-CBEA-A23E-31FD9B16F9C3}"/>
              </a:ext>
            </a:extLst>
          </p:cNvPr>
          <p:cNvSpPr>
            <a:spLocks noGrp="1"/>
          </p:cNvSpPr>
          <p:nvPr>
            <p:ph type="title" idx="4294967295"/>
          </p:nvPr>
        </p:nvSpPr>
        <p:spPr>
          <a:xfrm>
            <a:off x="333828" y="43212"/>
            <a:ext cx="9717088" cy="1165225"/>
          </a:xfrm>
        </p:spPr>
        <p:txBody>
          <a:bodyPr/>
          <a:lstStyle/>
          <a:p>
            <a:r>
              <a:rPr lang="en-US" dirty="0"/>
              <a:t>Locating Accounts with Smartlists</a:t>
            </a:r>
          </a:p>
        </p:txBody>
      </p:sp>
      <p:pic>
        <p:nvPicPr>
          <p:cNvPr id="5" name="Picture 4">
            <a:extLst>
              <a:ext uri="{FF2B5EF4-FFF2-40B4-BE49-F238E27FC236}">
                <a16:creationId xmlns:a16="http://schemas.microsoft.com/office/drawing/2014/main" id="{1CB50D0E-E82C-A6B0-2157-933093E3B996}"/>
              </a:ext>
            </a:extLst>
          </p:cNvPr>
          <p:cNvPicPr>
            <a:picLocks noChangeAspect="1"/>
          </p:cNvPicPr>
          <p:nvPr/>
        </p:nvPicPr>
        <p:blipFill>
          <a:blip r:embed="rId3"/>
          <a:stretch>
            <a:fillRect/>
          </a:stretch>
        </p:blipFill>
        <p:spPr>
          <a:xfrm>
            <a:off x="564835" y="1264449"/>
            <a:ext cx="8579166" cy="4465626"/>
          </a:xfrm>
          <a:prstGeom prst="rect">
            <a:avLst/>
          </a:prstGeom>
        </p:spPr>
      </p:pic>
      <p:sp>
        <p:nvSpPr>
          <p:cNvPr id="2" name="Rectangle 1">
            <a:extLst>
              <a:ext uri="{FF2B5EF4-FFF2-40B4-BE49-F238E27FC236}">
                <a16:creationId xmlns:a16="http://schemas.microsoft.com/office/drawing/2014/main" id="{700B7AEE-EA46-F671-03C7-9FB597E21B3C}"/>
              </a:ext>
            </a:extLst>
          </p:cNvPr>
          <p:cNvSpPr/>
          <p:nvPr/>
        </p:nvSpPr>
        <p:spPr>
          <a:xfrm>
            <a:off x="6218237" y="1376473"/>
            <a:ext cx="1384556" cy="2470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 name="Rectangle 3">
            <a:extLst>
              <a:ext uri="{FF2B5EF4-FFF2-40B4-BE49-F238E27FC236}">
                <a16:creationId xmlns:a16="http://schemas.microsoft.com/office/drawing/2014/main" id="{B6B69911-45F1-8422-2A66-83D5F6C1AC78}"/>
              </a:ext>
            </a:extLst>
          </p:cNvPr>
          <p:cNvSpPr/>
          <p:nvPr/>
        </p:nvSpPr>
        <p:spPr>
          <a:xfrm>
            <a:off x="7602793" y="1370076"/>
            <a:ext cx="1464205" cy="2470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192064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D49045-D8D2-2204-DD27-8C05B891F587}"/>
              </a:ext>
            </a:extLst>
          </p:cNvPr>
          <p:cNvPicPr>
            <a:picLocks noGrp="1" noChangeAspect="1"/>
          </p:cNvPicPr>
          <p:nvPr>
            <p:ph sz="quarter" idx="4294967295"/>
          </p:nvPr>
        </p:nvPicPr>
        <p:blipFill>
          <a:blip r:embed="rId3"/>
          <a:stretch>
            <a:fillRect/>
          </a:stretch>
        </p:blipFill>
        <p:spPr>
          <a:xfrm>
            <a:off x="1089491" y="1493812"/>
            <a:ext cx="5451475" cy="5129212"/>
          </a:xfrm>
        </p:spPr>
      </p:pic>
      <p:sp>
        <p:nvSpPr>
          <p:cNvPr id="3" name="Title 2">
            <a:extLst>
              <a:ext uri="{FF2B5EF4-FFF2-40B4-BE49-F238E27FC236}">
                <a16:creationId xmlns:a16="http://schemas.microsoft.com/office/drawing/2014/main" id="{71CB4239-54AF-5955-46C2-5EF929DB525F}"/>
              </a:ext>
            </a:extLst>
          </p:cNvPr>
          <p:cNvSpPr>
            <a:spLocks noGrp="1"/>
          </p:cNvSpPr>
          <p:nvPr>
            <p:ph type="title" idx="4294967295"/>
          </p:nvPr>
        </p:nvSpPr>
        <p:spPr>
          <a:xfrm>
            <a:off x="159657" y="172131"/>
            <a:ext cx="9717088" cy="1165225"/>
          </a:xfrm>
        </p:spPr>
        <p:txBody>
          <a:bodyPr/>
          <a:lstStyle/>
          <a:p>
            <a:r>
              <a:rPr lang="en-US" dirty="0"/>
              <a:t>Cost Difference – Landed Costs Accounts</a:t>
            </a:r>
          </a:p>
        </p:txBody>
      </p:sp>
      <p:sp>
        <p:nvSpPr>
          <p:cNvPr id="2" name="Rectangle 1">
            <a:extLst>
              <a:ext uri="{FF2B5EF4-FFF2-40B4-BE49-F238E27FC236}">
                <a16:creationId xmlns:a16="http://schemas.microsoft.com/office/drawing/2014/main" id="{20901E83-9817-5281-8E65-9474D985776C}"/>
              </a:ext>
            </a:extLst>
          </p:cNvPr>
          <p:cNvSpPr/>
          <p:nvPr/>
        </p:nvSpPr>
        <p:spPr bwMode="auto">
          <a:xfrm>
            <a:off x="1089212" y="4087906"/>
            <a:ext cx="5451475" cy="2245659"/>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998629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49D3C-A5C0-E7C4-D48C-B1427971DD34}"/>
              </a:ext>
            </a:extLst>
          </p:cNvPr>
          <p:cNvPicPr>
            <a:picLocks noGrp="1" noChangeAspect="1"/>
          </p:cNvPicPr>
          <p:nvPr>
            <p:ph sz="quarter" idx="4294967295"/>
          </p:nvPr>
        </p:nvPicPr>
        <p:blipFill>
          <a:blip r:embed="rId3"/>
          <a:stretch>
            <a:fillRect/>
          </a:stretch>
        </p:blipFill>
        <p:spPr>
          <a:xfrm>
            <a:off x="1161143" y="1350736"/>
            <a:ext cx="3117850" cy="5129213"/>
          </a:xfrm>
        </p:spPr>
      </p:pic>
      <p:sp>
        <p:nvSpPr>
          <p:cNvPr id="3" name="Title 2">
            <a:extLst>
              <a:ext uri="{FF2B5EF4-FFF2-40B4-BE49-F238E27FC236}">
                <a16:creationId xmlns:a16="http://schemas.microsoft.com/office/drawing/2014/main" id="{22C84FE6-7C6E-BB42-2AE8-1CBBF7F03195}"/>
              </a:ext>
            </a:extLst>
          </p:cNvPr>
          <p:cNvSpPr>
            <a:spLocks noGrp="1"/>
          </p:cNvSpPr>
          <p:nvPr>
            <p:ph type="title" idx="4294967295"/>
          </p:nvPr>
        </p:nvSpPr>
        <p:spPr>
          <a:xfrm>
            <a:off x="0" y="185511"/>
            <a:ext cx="9717088" cy="1165225"/>
          </a:xfrm>
        </p:spPr>
        <p:txBody>
          <a:bodyPr/>
          <a:lstStyle/>
          <a:p>
            <a:r>
              <a:rPr lang="en-US" dirty="0"/>
              <a:t>Cost differences – Account Global Level</a:t>
            </a:r>
          </a:p>
        </p:txBody>
      </p:sp>
    </p:spTree>
    <p:extLst>
      <p:ext uri="{BB962C8B-B14F-4D97-AF65-F5344CB8AC3E}">
        <p14:creationId xmlns:p14="http://schemas.microsoft.com/office/powerpoint/2010/main" val="6602955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A738F-E86A-0657-40D8-F9B2F02A6221}"/>
              </a:ext>
            </a:extLst>
          </p:cNvPr>
          <p:cNvSpPr>
            <a:spLocks noGrp="1"/>
          </p:cNvSpPr>
          <p:nvPr>
            <p:ph type="title" idx="4294967295"/>
          </p:nvPr>
        </p:nvSpPr>
        <p:spPr>
          <a:xfrm>
            <a:off x="0" y="0"/>
            <a:ext cx="9717088" cy="1165225"/>
          </a:xfrm>
        </p:spPr>
        <p:txBody>
          <a:bodyPr>
            <a:normAutofit/>
          </a:bodyPr>
          <a:lstStyle/>
          <a:p>
            <a:pPr algn="ctr"/>
            <a:r>
              <a:rPr lang="en-US" sz="6119" dirty="0"/>
              <a:t> DEMO 2</a:t>
            </a:r>
          </a:p>
        </p:txBody>
      </p:sp>
      <p:sp>
        <p:nvSpPr>
          <p:cNvPr id="6" name="TextBox 5">
            <a:extLst>
              <a:ext uri="{FF2B5EF4-FFF2-40B4-BE49-F238E27FC236}">
                <a16:creationId xmlns:a16="http://schemas.microsoft.com/office/drawing/2014/main" id="{F98D2116-EC3D-893F-CB7A-DE8D50FBC0FD}"/>
              </a:ext>
            </a:extLst>
          </p:cNvPr>
          <p:cNvSpPr txBox="1"/>
          <p:nvPr/>
        </p:nvSpPr>
        <p:spPr>
          <a:xfrm>
            <a:off x="782621" y="1519670"/>
            <a:ext cx="9295029" cy="1348061"/>
          </a:xfrm>
          <a:prstGeom prst="rect">
            <a:avLst/>
          </a:prstGeom>
          <a:noFill/>
        </p:spPr>
        <p:txBody>
          <a:bodyPr wrap="square">
            <a:spAutoFit/>
          </a:bodyPr>
          <a:lstStyle/>
          <a:p>
            <a:pPr marL="291436" indent="-291436">
              <a:buFont typeface="Wingdings" panose="05000000000000000000" pitchFamily="2" charset="2"/>
              <a:buChar char="q"/>
            </a:pPr>
            <a:r>
              <a:rPr lang="en-US" sz="4080" dirty="0"/>
              <a:t>  Show PO with Non inventory Item</a:t>
            </a:r>
          </a:p>
          <a:p>
            <a:pPr marL="291436" indent="-291436">
              <a:buFont typeface="Wingdings" panose="05000000000000000000" pitchFamily="2" charset="2"/>
              <a:buChar char="q"/>
            </a:pPr>
            <a:r>
              <a:rPr lang="en-US" sz="4080" dirty="0"/>
              <a:t>  Show PO with Inventory Item</a:t>
            </a:r>
          </a:p>
        </p:txBody>
      </p:sp>
    </p:spTree>
    <p:extLst>
      <p:ext uri="{BB962C8B-B14F-4D97-AF65-F5344CB8AC3E}">
        <p14:creationId xmlns:p14="http://schemas.microsoft.com/office/powerpoint/2010/main" val="21310526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7AFB5A-7D9E-EF53-F7A7-53205BF4E24E}"/>
              </a:ext>
            </a:extLst>
          </p:cNvPr>
          <p:cNvPicPr>
            <a:picLocks noGrp="1" noChangeAspect="1"/>
          </p:cNvPicPr>
          <p:nvPr>
            <p:ph sz="quarter" idx="4294967295"/>
          </p:nvPr>
        </p:nvPicPr>
        <p:blipFill>
          <a:blip r:embed="rId3"/>
          <a:stretch>
            <a:fillRect/>
          </a:stretch>
        </p:blipFill>
        <p:spPr>
          <a:xfrm>
            <a:off x="348343" y="1304925"/>
            <a:ext cx="5170488" cy="5129213"/>
          </a:xfrm>
        </p:spPr>
      </p:pic>
      <p:sp>
        <p:nvSpPr>
          <p:cNvPr id="3" name="Title 2">
            <a:extLst>
              <a:ext uri="{FF2B5EF4-FFF2-40B4-BE49-F238E27FC236}">
                <a16:creationId xmlns:a16="http://schemas.microsoft.com/office/drawing/2014/main" id="{66EBD0E1-BBC1-AE12-41BC-D6532079A67F}"/>
              </a:ext>
            </a:extLst>
          </p:cNvPr>
          <p:cNvSpPr>
            <a:spLocks noGrp="1"/>
          </p:cNvSpPr>
          <p:nvPr>
            <p:ph type="title" idx="4294967295"/>
          </p:nvPr>
        </p:nvSpPr>
        <p:spPr>
          <a:xfrm>
            <a:off x="0" y="0"/>
            <a:ext cx="9717088" cy="1165225"/>
          </a:xfrm>
        </p:spPr>
        <p:txBody>
          <a:bodyPr/>
          <a:lstStyle/>
          <a:p>
            <a:r>
              <a:rPr lang="en-US" dirty="0"/>
              <a:t>Cost Differences - Item Class Setup</a:t>
            </a:r>
          </a:p>
        </p:txBody>
      </p:sp>
      <p:sp>
        <p:nvSpPr>
          <p:cNvPr id="6" name="TextBox 5">
            <a:extLst>
              <a:ext uri="{FF2B5EF4-FFF2-40B4-BE49-F238E27FC236}">
                <a16:creationId xmlns:a16="http://schemas.microsoft.com/office/drawing/2014/main" id="{AD93B9F3-73B7-D516-3377-3ED249800EFB}"/>
              </a:ext>
            </a:extLst>
          </p:cNvPr>
          <p:cNvSpPr txBox="1"/>
          <p:nvPr/>
        </p:nvSpPr>
        <p:spPr>
          <a:xfrm>
            <a:off x="5661721" y="1742945"/>
            <a:ext cx="5744216" cy="3855799"/>
          </a:xfrm>
          <a:prstGeom prst="rect">
            <a:avLst/>
          </a:prstGeom>
          <a:noFill/>
        </p:spPr>
        <p:txBody>
          <a:bodyPr wrap="square" rtlCol="0">
            <a:spAutoFit/>
          </a:bodyPr>
          <a:lstStyle/>
          <a:p>
            <a:pPr marL="349724" indent="-349724">
              <a:buAutoNum type="arabicPeriod"/>
            </a:pPr>
            <a:r>
              <a:rPr lang="en-US" sz="2400" dirty="0"/>
              <a:t>Verify that the Revalue Inventory for Cost Variance is selected.</a:t>
            </a:r>
          </a:p>
          <a:p>
            <a:pPr marL="349724" indent="-349724">
              <a:buAutoNum type="arabicPeriod"/>
            </a:pPr>
            <a:endParaRPr lang="en-US" sz="2400" dirty="0"/>
          </a:p>
          <a:p>
            <a:pPr marL="349724" indent="-349724">
              <a:buAutoNum type="arabicPeriod"/>
            </a:pPr>
            <a:r>
              <a:rPr lang="en-US" sz="2400" dirty="0"/>
              <a:t>Verify that the accounts for your Purchase Price Variance is your Inventory account number.</a:t>
            </a:r>
          </a:p>
          <a:p>
            <a:pPr marL="349724" indent="-349724">
              <a:buAutoNum type="arabicPeriod"/>
            </a:pPr>
            <a:endParaRPr lang="en-US" sz="2400" dirty="0"/>
          </a:p>
          <a:p>
            <a:pPr algn="ctr"/>
            <a:r>
              <a:rPr lang="en-US" sz="2400" dirty="0">
                <a:solidFill>
                  <a:srgbClr val="FF0000"/>
                </a:solidFill>
              </a:rPr>
              <a:t>TEST FIRST BEFORE IMPLEMENTING </a:t>
            </a:r>
          </a:p>
          <a:p>
            <a:pPr algn="ctr"/>
            <a:r>
              <a:rPr lang="en-US" sz="2400" dirty="0">
                <a:solidFill>
                  <a:srgbClr val="FF0000"/>
                </a:solidFill>
              </a:rPr>
              <a:t>OR CHANGES</a:t>
            </a:r>
          </a:p>
          <a:p>
            <a:endParaRPr lang="en-US" sz="2856" dirty="0"/>
          </a:p>
        </p:txBody>
      </p:sp>
      <p:sp>
        <p:nvSpPr>
          <p:cNvPr id="2" name="Rectangle 1">
            <a:extLst>
              <a:ext uri="{FF2B5EF4-FFF2-40B4-BE49-F238E27FC236}">
                <a16:creationId xmlns:a16="http://schemas.microsoft.com/office/drawing/2014/main" id="{BB1ABEBF-8F48-C2FF-AC80-E50F0D68CF1D}"/>
              </a:ext>
            </a:extLst>
          </p:cNvPr>
          <p:cNvSpPr/>
          <p:nvPr/>
        </p:nvSpPr>
        <p:spPr bwMode="auto">
          <a:xfrm>
            <a:off x="407158" y="4235824"/>
            <a:ext cx="1976717" cy="268941"/>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422290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1DF5F2-86BF-ECC1-13DE-FEFB0C024B91}"/>
              </a:ext>
            </a:extLst>
          </p:cNvPr>
          <p:cNvPicPr>
            <a:picLocks noGrp="1" noChangeAspect="1"/>
          </p:cNvPicPr>
          <p:nvPr>
            <p:ph sz="quarter" idx="4294967295"/>
          </p:nvPr>
        </p:nvPicPr>
        <p:blipFill>
          <a:blip r:embed="rId3"/>
          <a:stretch>
            <a:fillRect/>
          </a:stretch>
        </p:blipFill>
        <p:spPr>
          <a:xfrm>
            <a:off x="0" y="1293813"/>
            <a:ext cx="3286125" cy="3946525"/>
          </a:xfrm>
        </p:spPr>
      </p:pic>
      <p:sp>
        <p:nvSpPr>
          <p:cNvPr id="3" name="Title 2">
            <a:extLst>
              <a:ext uri="{FF2B5EF4-FFF2-40B4-BE49-F238E27FC236}">
                <a16:creationId xmlns:a16="http://schemas.microsoft.com/office/drawing/2014/main" id="{9C0AC83F-AD0D-5846-63B3-3ADC3E641950}"/>
              </a:ext>
            </a:extLst>
          </p:cNvPr>
          <p:cNvSpPr>
            <a:spLocks noGrp="1"/>
          </p:cNvSpPr>
          <p:nvPr>
            <p:ph type="title" idx="4294967295"/>
          </p:nvPr>
        </p:nvSpPr>
        <p:spPr>
          <a:xfrm>
            <a:off x="0" y="0"/>
            <a:ext cx="9717088" cy="1165225"/>
          </a:xfrm>
        </p:spPr>
        <p:txBody>
          <a:bodyPr/>
          <a:lstStyle/>
          <a:p>
            <a:r>
              <a:rPr lang="en-US" dirty="0"/>
              <a:t>Cost Differences - Inventory Adjusted Costs – Account Item Level</a:t>
            </a:r>
          </a:p>
        </p:txBody>
      </p:sp>
      <p:pic>
        <p:nvPicPr>
          <p:cNvPr id="7" name="Picture 6">
            <a:extLst>
              <a:ext uri="{FF2B5EF4-FFF2-40B4-BE49-F238E27FC236}">
                <a16:creationId xmlns:a16="http://schemas.microsoft.com/office/drawing/2014/main" id="{E7EA2959-693B-F810-8D4F-78FB83D557FA}"/>
              </a:ext>
            </a:extLst>
          </p:cNvPr>
          <p:cNvPicPr>
            <a:picLocks noChangeAspect="1"/>
          </p:cNvPicPr>
          <p:nvPr/>
        </p:nvPicPr>
        <p:blipFill>
          <a:blip r:embed="rId4"/>
          <a:stretch>
            <a:fillRect/>
          </a:stretch>
        </p:blipFill>
        <p:spPr>
          <a:xfrm>
            <a:off x="3766618" y="1195874"/>
            <a:ext cx="4903238" cy="3977323"/>
          </a:xfrm>
          <a:prstGeom prst="rect">
            <a:avLst/>
          </a:prstGeom>
        </p:spPr>
      </p:pic>
      <p:sp>
        <p:nvSpPr>
          <p:cNvPr id="14" name="Rectangle 13">
            <a:extLst>
              <a:ext uri="{FF2B5EF4-FFF2-40B4-BE49-F238E27FC236}">
                <a16:creationId xmlns:a16="http://schemas.microsoft.com/office/drawing/2014/main" id="{158AD576-932E-15AE-7B46-9F3899190D2D}"/>
              </a:ext>
            </a:extLst>
          </p:cNvPr>
          <p:cNvSpPr/>
          <p:nvPr/>
        </p:nvSpPr>
        <p:spPr>
          <a:xfrm>
            <a:off x="267248" y="1883184"/>
            <a:ext cx="636607" cy="316888"/>
          </a:xfrm>
          <a:prstGeom prst="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ctr">
            <a:spAutoFit/>
          </a:bodyPr>
          <a:lstStyle/>
          <a:p>
            <a:pPr defTabSz="932597" hangingPunct="0"/>
            <a:endParaRPr lang="en-US" sz="1836">
              <a:solidFill>
                <a:srgbClr val="000000"/>
              </a:solidFill>
              <a:latin typeface="Calibri"/>
              <a:ea typeface="Calibri"/>
              <a:cs typeface="Calibri"/>
              <a:sym typeface="Calibri"/>
            </a:endParaRPr>
          </a:p>
        </p:txBody>
      </p:sp>
      <p:sp>
        <p:nvSpPr>
          <p:cNvPr id="17" name="Oval 16">
            <a:extLst>
              <a:ext uri="{FF2B5EF4-FFF2-40B4-BE49-F238E27FC236}">
                <a16:creationId xmlns:a16="http://schemas.microsoft.com/office/drawing/2014/main" id="{1424F936-91A6-993A-13CD-08F3294A5BE8}"/>
              </a:ext>
            </a:extLst>
          </p:cNvPr>
          <p:cNvSpPr/>
          <p:nvPr/>
        </p:nvSpPr>
        <p:spPr>
          <a:xfrm>
            <a:off x="2222925" y="3803699"/>
            <a:ext cx="663887" cy="445604"/>
          </a:xfrm>
          <a:prstGeom prst="ellips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ctr">
            <a:spAutoFit/>
          </a:bodyPr>
          <a:lstStyle/>
          <a:p>
            <a:pPr defTabSz="932597" hangingPunct="0"/>
            <a:endParaRPr lang="en-US" sz="1836">
              <a:solidFill>
                <a:srgbClr val="00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38515EFA-E187-A3C6-E91A-786E167441A5}"/>
              </a:ext>
            </a:extLst>
          </p:cNvPr>
          <p:cNvSpPr txBox="1"/>
          <p:nvPr/>
        </p:nvSpPr>
        <p:spPr>
          <a:xfrm>
            <a:off x="154791" y="5482332"/>
            <a:ext cx="6447280" cy="657359"/>
          </a:xfrm>
          <a:prstGeom prst="rect">
            <a:avLst/>
          </a:prstGeom>
          <a:noFill/>
        </p:spPr>
        <p:txBody>
          <a:bodyPr wrap="square">
            <a:spAutoFit/>
          </a:bodyPr>
          <a:lstStyle/>
          <a:p>
            <a:pPr defTabSz="932597" hangingPunct="0"/>
            <a:r>
              <a:rPr lang="en-US" sz="1836" i="1" dirty="0"/>
              <a:t>*Go to&gt;&gt;Inventory&gt;&gt;Utilities&gt;&gt;Adjusted Costs&gt;&gt;Ensure each costs has an amount. Then verify accounts on item card.</a:t>
            </a:r>
          </a:p>
        </p:txBody>
      </p:sp>
      <p:cxnSp>
        <p:nvCxnSpPr>
          <p:cNvPr id="11" name="Straight Arrow Connector 10">
            <a:extLst>
              <a:ext uri="{FF2B5EF4-FFF2-40B4-BE49-F238E27FC236}">
                <a16:creationId xmlns:a16="http://schemas.microsoft.com/office/drawing/2014/main" id="{455063BD-F57D-88A2-778A-CDFCDDDC8880}"/>
              </a:ext>
            </a:extLst>
          </p:cNvPr>
          <p:cNvCxnSpPr>
            <a:cxnSpLocks/>
          </p:cNvCxnSpPr>
          <p:nvPr/>
        </p:nvCxnSpPr>
        <p:spPr>
          <a:xfrm flipH="1" flipV="1">
            <a:off x="903855" y="2435192"/>
            <a:ext cx="1319070" cy="152912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04706EC-AB3D-CE10-F633-736F4E820397}"/>
              </a:ext>
            </a:extLst>
          </p:cNvPr>
          <p:cNvCxnSpPr>
            <a:cxnSpLocks/>
          </p:cNvCxnSpPr>
          <p:nvPr/>
        </p:nvCxnSpPr>
        <p:spPr>
          <a:xfrm>
            <a:off x="995043" y="2091710"/>
            <a:ext cx="3194154" cy="24798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400EF62-AF46-72EA-30A3-FC172573F336}"/>
              </a:ext>
            </a:extLst>
          </p:cNvPr>
          <p:cNvSpPr txBox="1"/>
          <p:nvPr/>
        </p:nvSpPr>
        <p:spPr>
          <a:xfrm>
            <a:off x="8836372" y="1397417"/>
            <a:ext cx="3141341" cy="3363998"/>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 Adjustments here are considered from manufacturing transactions, and inventory adjustments.</a:t>
            </a:r>
          </a:p>
          <a:p>
            <a:pPr marL="342900"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PO Receipts are also displayed.</a:t>
            </a:r>
          </a:p>
        </p:txBody>
      </p:sp>
      <p:sp>
        <p:nvSpPr>
          <p:cNvPr id="8" name="Rectangle 7">
            <a:extLst>
              <a:ext uri="{FF2B5EF4-FFF2-40B4-BE49-F238E27FC236}">
                <a16:creationId xmlns:a16="http://schemas.microsoft.com/office/drawing/2014/main" id="{9BD6CC1E-6ECF-DF0D-9F97-78571C38D878}"/>
              </a:ext>
            </a:extLst>
          </p:cNvPr>
          <p:cNvSpPr/>
          <p:nvPr/>
        </p:nvSpPr>
        <p:spPr>
          <a:xfrm>
            <a:off x="4298869" y="4571541"/>
            <a:ext cx="636607" cy="316888"/>
          </a:xfrm>
          <a:prstGeom prst="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ctr">
            <a:spAutoFit/>
          </a:bodyPr>
          <a:lstStyle/>
          <a:p>
            <a:pPr defTabSz="932597" hangingPunct="0"/>
            <a:endParaRPr lang="en-US" sz="1836">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53029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927A41-4E35-3546-51EE-CB7AA35DB904}"/>
              </a:ext>
            </a:extLst>
          </p:cNvPr>
          <p:cNvSpPr>
            <a:spLocks noGrp="1"/>
          </p:cNvSpPr>
          <p:nvPr>
            <p:ph type="title"/>
          </p:nvPr>
        </p:nvSpPr>
        <p:spPr>
          <a:xfrm>
            <a:off x="486426" y="1379854"/>
            <a:ext cx="10486373" cy="1283293"/>
          </a:xfrm>
        </p:spPr>
        <p:txBody>
          <a:bodyPr>
            <a:noAutofit/>
          </a:bodyPr>
          <a:lstStyle/>
          <a:p>
            <a:pPr rtl="0"/>
            <a:r>
              <a:rPr lang="en-US" sz="3200" b="1" dirty="0">
                <a:solidFill>
                  <a:schemeClr val="accent1">
                    <a:lumMod val="75000"/>
                  </a:schemeClr>
                </a:solidFill>
              </a:rPr>
              <a:t>Reporting Talks before Money Walks - Understand How to Read your Costing Reports.</a:t>
            </a:r>
            <a:endParaRPr lang="en-US" sz="3200" dirty="0">
              <a:solidFill>
                <a:schemeClr val="accent1">
                  <a:lumMod val="75000"/>
                </a:schemeClr>
              </a:solidFill>
              <a:effectLst/>
            </a:endParaRPr>
          </a:p>
        </p:txBody>
      </p:sp>
      <p:sp>
        <p:nvSpPr>
          <p:cNvPr id="8" name="Text Placeholder 5">
            <a:extLst>
              <a:ext uri="{FF2B5EF4-FFF2-40B4-BE49-F238E27FC236}">
                <a16:creationId xmlns:a16="http://schemas.microsoft.com/office/drawing/2014/main" id="{D1390F21-3685-141A-1FD3-D94D0C0B08A3}"/>
              </a:ext>
            </a:extLst>
          </p:cNvPr>
          <p:cNvSpPr txBox="1">
            <a:spLocks/>
          </p:cNvSpPr>
          <p:nvPr/>
        </p:nvSpPr>
        <p:spPr>
          <a:xfrm>
            <a:off x="10069221" y="4108062"/>
            <a:ext cx="1848027" cy="633069"/>
          </a:xfrm>
          <a:prstGeom prst="rect">
            <a:avLst/>
          </a:prstGeom>
        </p:spPr>
        <p:txBody>
          <a:bodyPr vert="horz" lIns="93260" tIns="46630" rIns="93260" bIns="46630" rtlCol="0">
            <a:normAutofit fontScale="55000" lnSpcReduction="20000"/>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56"/>
              <a:t>Kyana Brooks, Client Care Expert, Enavate</a:t>
            </a:r>
            <a:endParaRPr lang="en-US" sz="2856" dirty="0"/>
          </a:p>
        </p:txBody>
      </p:sp>
      <p:sp>
        <p:nvSpPr>
          <p:cNvPr id="5" name="TextBox 4">
            <a:extLst>
              <a:ext uri="{FF2B5EF4-FFF2-40B4-BE49-F238E27FC236}">
                <a16:creationId xmlns:a16="http://schemas.microsoft.com/office/drawing/2014/main" id="{F8B41134-D789-716C-306A-F1A8AF50BA01}"/>
              </a:ext>
            </a:extLst>
          </p:cNvPr>
          <p:cNvSpPr txBox="1"/>
          <p:nvPr/>
        </p:nvSpPr>
        <p:spPr>
          <a:xfrm>
            <a:off x="486426" y="2526908"/>
            <a:ext cx="10046525"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chemeClr val="accent1">
                    <a:lumMod val="75000"/>
                  </a:schemeClr>
                </a:solidFill>
                <a:effectLst/>
              </a:rPr>
              <a:t>Understanding your GL processing, the subledger, and reporting.</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288251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66058-8901-2F71-DA01-E5802FB67658}"/>
              </a:ext>
            </a:extLst>
          </p:cNvPr>
          <p:cNvSpPr>
            <a:spLocks noGrp="1"/>
          </p:cNvSpPr>
          <p:nvPr>
            <p:ph type="title" idx="4294967295"/>
          </p:nvPr>
        </p:nvSpPr>
        <p:spPr>
          <a:xfrm>
            <a:off x="0" y="0"/>
            <a:ext cx="9717088" cy="1165225"/>
          </a:xfrm>
        </p:spPr>
        <p:txBody>
          <a:bodyPr/>
          <a:lstStyle/>
          <a:p>
            <a:r>
              <a:rPr lang="en-US" dirty="0"/>
              <a:t>Cost Differences - Inventory Adjusted Costs – Inquiry Window</a:t>
            </a:r>
          </a:p>
        </p:txBody>
      </p:sp>
      <p:pic>
        <p:nvPicPr>
          <p:cNvPr id="5" name="Content Placeholder 4">
            <a:extLst>
              <a:ext uri="{FF2B5EF4-FFF2-40B4-BE49-F238E27FC236}">
                <a16:creationId xmlns:a16="http://schemas.microsoft.com/office/drawing/2014/main" id="{5789C6B5-3923-040E-E7ED-9F880BA6D5AD}"/>
              </a:ext>
            </a:extLst>
          </p:cNvPr>
          <p:cNvPicPr>
            <a:picLocks noGrp="1" noChangeAspect="1"/>
          </p:cNvPicPr>
          <p:nvPr>
            <p:ph sz="quarter" idx="4294967295"/>
          </p:nvPr>
        </p:nvPicPr>
        <p:blipFill>
          <a:blip r:embed="rId3"/>
          <a:stretch>
            <a:fillRect/>
          </a:stretch>
        </p:blipFill>
        <p:spPr>
          <a:xfrm>
            <a:off x="0" y="1289050"/>
            <a:ext cx="8216900" cy="5129213"/>
          </a:xfrm>
        </p:spPr>
      </p:pic>
      <p:sp>
        <p:nvSpPr>
          <p:cNvPr id="2" name="Rectangle 1">
            <a:extLst>
              <a:ext uri="{FF2B5EF4-FFF2-40B4-BE49-F238E27FC236}">
                <a16:creationId xmlns:a16="http://schemas.microsoft.com/office/drawing/2014/main" id="{64C0ACBE-D516-0F21-7A42-B5B09D7BF858}"/>
              </a:ext>
            </a:extLst>
          </p:cNvPr>
          <p:cNvSpPr/>
          <p:nvPr/>
        </p:nvSpPr>
        <p:spPr bwMode="auto">
          <a:xfrm>
            <a:off x="67235" y="3160058"/>
            <a:ext cx="3778624" cy="337203"/>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3AD98C74-AB8E-3614-3BCF-252EE132E9CC}"/>
              </a:ext>
            </a:extLst>
          </p:cNvPr>
          <p:cNvSpPr/>
          <p:nvPr/>
        </p:nvSpPr>
        <p:spPr bwMode="auto">
          <a:xfrm>
            <a:off x="4081556" y="3342106"/>
            <a:ext cx="4000126" cy="337203"/>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010830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AC83F-AD0D-5846-63B3-3ADC3E641950}"/>
              </a:ext>
            </a:extLst>
          </p:cNvPr>
          <p:cNvSpPr>
            <a:spLocks noGrp="1"/>
          </p:cNvSpPr>
          <p:nvPr>
            <p:ph type="title" idx="4294967295"/>
          </p:nvPr>
        </p:nvSpPr>
        <p:spPr>
          <a:xfrm>
            <a:off x="0" y="0"/>
            <a:ext cx="9717088" cy="1165225"/>
          </a:xfrm>
        </p:spPr>
        <p:txBody>
          <a:bodyPr/>
          <a:lstStyle/>
          <a:p>
            <a:r>
              <a:rPr lang="en-US" dirty="0"/>
              <a:t>Cost Differences – </a:t>
            </a:r>
            <a:r>
              <a:rPr lang="en-US" sz="3600" dirty="0"/>
              <a:t>Why have my costs been altered? </a:t>
            </a:r>
            <a:endParaRPr lang="en-US" dirty="0"/>
          </a:p>
        </p:txBody>
      </p:sp>
      <p:sp>
        <p:nvSpPr>
          <p:cNvPr id="9" name="TextBox 8">
            <a:extLst>
              <a:ext uri="{FF2B5EF4-FFF2-40B4-BE49-F238E27FC236}">
                <a16:creationId xmlns:a16="http://schemas.microsoft.com/office/drawing/2014/main" id="{6E272F76-CFBA-780C-D436-5E0927C2AFDA}"/>
              </a:ext>
            </a:extLst>
          </p:cNvPr>
          <p:cNvSpPr txBox="1"/>
          <p:nvPr/>
        </p:nvSpPr>
        <p:spPr>
          <a:xfrm>
            <a:off x="446279" y="1519719"/>
            <a:ext cx="9717828" cy="4926605"/>
          </a:xfrm>
          <a:prstGeom prst="rect">
            <a:avLst/>
          </a:prstGeom>
          <a:noFill/>
        </p:spPr>
        <p:txBody>
          <a:bodyPr wrap="square" rtlCol="0">
            <a:spAutoFit/>
          </a:bodyPr>
          <a:lstStyle/>
          <a:p>
            <a:pPr marL="466226" indent="-466298">
              <a:buFont typeface="Wingdings" panose="05000000000000000000" pitchFamily="2" charset="2"/>
              <a:buChar char="q"/>
            </a:pPr>
            <a:r>
              <a:rPr lang="en-US" sz="2856" dirty="0"/>
              <a:t>What is my valuation method, perpetual or periodic?</a:t>
            </a:r>
          </a:p>
          <a:p>
            <a:pPr marL="466226" indent="-466298">
              <a:buFont typeface="Wingdings" panose="05000000000000000000" pitchFamily="2" charset="2"/>
              <a:buChar char="q"/>
            </a:pPr>
            <a:r>
              <a:rPr lang="en-US" sz="2856" dirty="0"/>
              <a:t>Is this an adjustment (IV adjustment or MO receipt) or a PO receipt?</a:t>
            </a:r>
          </a:p>
          <a:p>
            <a:pPr marL="466226" indent="-466298">
              <a:buFont typeface="Wingdings" panose="05000000000000000000" pitchFamily="2" charset="2"/>
              <a:buChar char="q"/>
            </a:pPr>
            <a:r>
              <a:rPr lang="en-US" sz="2856" dirty="0"/>
              <a:t>Are you looking at a component that is part of a Manufacturing Bill of Materials?</a:t>
            </a:r>
          </a:p>
          <a:p>
            <a:pPr marL="466298" indent="-466298">
              <a:buFont typeface="Wingdings" panose="05000000000000000000" pitchFamily="2" charset="2"/>
              <a:buChar char="q"/>
            </a:pPr>
            <a:r>
              <a:rPr lang="en-US" sz="2856" dirty="0"/>
              <a:t>Is this a real change?</a:t>
            </a:r>
          </a:p>
          <a:p>
            <a:pPr marL="932597" lvl="1" indent="-466298">
              <a:buFont typeface="Wingdings" panose="05000000000000000000" pitchFamily="2" charset="2"/>
              <a:buChar char="q"/>
            </a:pPr>
            <a:r>
              <a:rPr lang="en-US" sz="2856" dirty="0"/>
              <a:t>Was costs changed in a PO? </a:t>
            </a:r>
          </a:p>
          <a:p>
            <a:pPr marL="1398968" lvl="2" indent="-466298">
              <a:buFont typeface="Wingdings" panose="05000000000000000000" pitchFamily="2" charset="2"/>
              <a:buChar char="q"/>
            </a:pPr>
            <a:r>
              <a:rPr lang="en-US" sz="2856" dirty="0"/>
              <a:t>If it was $1 and was received at $2 than this is real.</a:t>
            </a:r>
          </a:p>
          <a:p>
            <a:pPr marL="932597" lvl="1" indent="-466298">
              <a:buFont typeface="Wingdings" panose="05000000000000000000" pitchFamily="2" charset="2"/>
              <a:buChar char="q"/>
            </a:pPr>
            <a:r>
              <a:rPr lang="en-US" sz="2856" dirty="0"/>
              <a:t>If it was an adjustment and posted, then it could be incorrect.</a:t>
            </a:r>
          </a:p>
          <a:p>
            <a:endParaRPr lang="en-US" sz="2856" dirty="0"/>
          </a:p>
        </p:txBody>
      </p:sp>
    </p:spTree>
    <p:extLst>
      <p:ext uri="{BB962C8B-B14F-4D97-AF65-F5344CB8AC3E}">
        <p14:creationId xmlns:p14="http://schemas.microsoft.com/office/powerpoint/2010/main" val="14163488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1FA4D-0EB4-C7EC-50CF-53183284AA6A}"/>
              </a:ext>
            </a:extLst>
          </p:cNvPr>
          <p:cNvSpPr>
            <a:spLocks noGrp="1"/>
          </p:cNvSpPr>
          <p:nvPr>
            <p:ph type="title" idx="4294967295"/>
          </p:nvPr>
        </p:nvSpPr>
        <p:spPr>
          <a:xfrm>
            <a:off x="0" y="0"/>
            <a:ext cx="9717088" cy="1165225"/>
          </a:xfrm>
        </p:spPr>
        <p:txBody>
          <a:bodyPr/>
          <a:lstStyle/>
          <a:p>
            <a:r>
              <a:rPr lang="en-US" sz="2856" dirty="0"/>
              <a:t>Cost Differences –  Outsourcing Costs in WIP Preferences</a:t>
            </a:r>
            <a:endParaRPr lang="en-US" sz="3060" dirty="0"/>
          </a:p>
        </p:txBody>
      </p:sp>
      <p:pic>
        <p:nvPicPr>
          <p:cNvPr id="3" name="Picture 2" descr="A screenshot of a computer&#10;&#10;Description automatically generated">
            <a:extLst>
              <a:ext uri="{FF2B5EF4-FFF2-40B4-BE49-F238E27FC236}">
                <a16:creationId xmlns:a16="http://schemas.microsoft.com/office/drawing/2014/main" id="{27827B85-15AC-AE87-1BEC-676823E6C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962" y="1193126"/>
            <a:ext cx="2985247" cy="4605044"/>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D62D7D66-A6A3-EB03-D63F-F340DAD57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23" y="1168628"/>
            <a:ext cx="4394639" cy="4629542"/>
          </a:xfrm>
          <a:prstGeom prst="rect">
            <a:avLst/>
          </a:prstGeom>
        </p:spPr>
      </p:pic>
      <p:sp>
        <p:nvSpPr>
          <p:cNvPr id="6" name="TextBox 5">
            <a:extLst>
              <a:ext uri="{FF2B5EF4-FFF2-40B4-BE49-F238E27FC236}">
                <a16:creationId xmlns:a16="http://schemas.microsoft.com/office/drawing/2014/main" id="{9AE96C48-81F2-4C3C-03FB-EA540691C85A}"/>
              </a:ext>
            </a:extLst>
          </p:cNvPr>
          <p:cNvSpPr txBox="1"/>
          <p:nvPr/>
        </p:nvSpPr>
        <p:spPr>
          <a:xfrm>
            <a:off x="8105107" y="1836868"/>
            <a:ext cx="4331368" cy="2265236"/>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Outsourcing Options</a:t>
            </a:r>
          </a:p>
          <a:p>
            <a:pPr marL="809271" lvl="1"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Additional OS Costs</a:t>
            </a:r>
          </a:p>
          <a:p>
            <a:pPr marL="809271" lvl="1"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Mark OS Sequence</a:t>
            </a:r>
          </a:p>
          <a:p>
            <a:pPr marL="342900"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Cost Buckets</a:t>
            </a:r>
          </a:p>
          <a:p>
            <a:pPr marL="809271" lvl="1" indent="-342900">
              <a:lnSpc>
                <a:spcPct val="90000"/>
              </a:lnSpc>
              <a:spcAft>
                <a:spcPts val="600"/>
              </a:spcAft>
              <a:buFont typeface="Wingdings" panose="05000000000000000000" pitchFamily="2" charset="2"/>
              <a:buChar char="q"/>
            </a:pPr>
            <a:r>
              <a:rPr lang="en-US" sz="2400" dirty="0">
                <a:gradFill>
                  <a:gsLst>
                    <a:gs pos="2917">
                      <a:schemeClr val="tx1"/>
                    </a:gs>
                    <a:gs pos="30000">
                      <a:schemeClr val="tx1"/>
                    </a:gs>
                  </a:gsLst>
                  <a:lin ang="5400000" scaled="0"/>
                </a:gradFill>
              </a:rPr>
              <a:t>Use for OS Costs</a:t>
            </a:r>
          </a:p>
        </p:txBody>
      </p:sp>
    </p:spTree>
    <p:extLst>
      <p:ext uri="{BB962C8B-B14F-4D97-AF65-F5344CB8AC3E}">
        <p14:creationId xmlns:p14="http://schemas.microsoft.com/office/powerpoint/2010/main" val="39389535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1FA4D-0EB4-C7EC-50CF-53183284AA6A}"/>
              </a:ext>
            </a:extLst>
          </p:cNvPr>
          <p:cNvSpPr>
            <a:spLocks noGrp="1"/>
          </p:cNvSpPr>
          <p:nvPr>
            <p:ph type="title" idx="4294967295"/>
          </p:nvPr>
        </p:nvSpPr>
        <p:spPr>
          <a:xfrm>
            <a:off x="0" y="0"/>
            <a:ext cx="9717088" cy="1165225"/>
          </a:xfrm>
        </p:spPr>
        <p:txBody>
          <a:bodyPr/>
          <a:lstStyle/>
          <a:p>
            <a:r>
              <a:rPr lang="en-US" dirty="0"/>
              <a:t>Cost Differences – MO Routers for Timing and Costing</a:t>
            </a:r>
            <a:endParaRPr lang="en-US" sz="3060" dirty="0"/>
          </a:p>
        </p:txBody>
      </p:sp>
      <p:pic>
        <p:nvPicPr>
          <p:cNvPr id="3" name="Picture 2">
            <a:extLst>
              <a:ext uri="{FF2B5EF4-FFF2-40B4-BE49-F238E27FC236}">
                <a16:creationId xmlns:a16="http://schemas.microsoft.com/office/drawing/2014/main" id="{FA535AAC-8E92-D712-B7E5-F7B4842C78FF}"/>
              </a:ext>
            </a:extLst>
          </p:cNvPr>
          <p:cNvPicPr>
            <a:picLocks noChangeAspect="1"/>
          </p:cNvPicPr>
          <p:nvPr/>
        </p:nvPicPr>
        <p:blipFill>
          <a:blip r:embed="rId3"/>
          <a:stretch>
            <a:fillRect/>
          </a:stretch>
        </p:blipFill>
        <p:spPr>
          <a:xfrm>
            <a:off x="5345114" y="1321895"/>
            <a:ext cx="5110867" cy="3816874"/>
          </a:xfrm>
          <a:prstGeom prst="rect">
            <a:avLst/>
          </a:prstGeom>
        </p:spPr>
      </p:pic>
      <p:sp>
        <p:nvSpPr>
          <p:cNvPr id="6" name="TextBox 5">
            <a:extLst>
              <a:ext uri="{FF2B5EF4-FFF2-40B4-BE49-F238E27FC236}">
                <a16:creationId xmlns:a16="http://schemas.microsoft.com/office/drawing/2014/main" id="{8AD4D5AC-40E6-2B78-2E18-A6278F6709C8}"/>
              </a:ext>
            </a:extLst>
          </p:cNvPr>
          <p:cNvSpPr txBox="1"/>
          <p:nvPr/>
        </p:nvSpPr>
        <p:spPr>
          <a:xfrm>
            <a:off x="1735498" y="5296221"/>
            <a:ext cx="6558084" cy="10359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t">
            <a:spAutoFit/>
          </a:bodyPr>
          <a:lstStyle/>
          <a:p>
            <a:pPr defTabSz="932597" hangingPunct="0"/>
            <a:r>
              <a:rPr lang="en-US" sz="2040" i="1" dirty="0">
                <a:solidFill>
                  <a:srgbClr val="FF0000"/>
                </a:solidFill>
                <a:latin typeface="Verdana" panose="020B0604030504040204" pitchFamily="34" charset="0"/>
                <a:ea typeface="Verdana" panose="020B0604030504040204" pitchFamily="34" charset="0"/>
                <a:sym typeface="Calibri"/>
              </a:rPr>
              <a:t>Be careful not to change this information if you are using these as costing buckets if the MO is in process as this can skew reporting data.</a:t>
            </a:r>
          </a:p>
        </p:txBody>
      </p:sp>
      <p:pic>
        <p:nvPicPr>
          <p:cNvPr id="7" name="Picture 6">
            <a:extLst>
              <a:ext uri="{FF2B5EF4-FFF2-40B4-BE49-F238E27FC236}">
                <a16:creationId xmlns:a16="http://schemas.microsoft.com/office/drawing/2014/main" id="{2CE2E850-982F-3338-4FF7-6E4F6796EDC2}"/>
              </a:ext>
            </a:extLst>
          </p:cNvPr>
          <p:cNvPicPr>
            <a:picLocks noChangeAspect="1"/>
          </p:cNvPicPr>
          <p:nvPr/>
        </p:nvPicPr>
        <p:blipFill>
          <a:blip r:embed="rId4"/>
          <a:stretch>
            <a:fillRect/>
          </a:stretch>
        </p:blipFill>
        <p:spPr>
          <a:xfrm>
            <a:off x="597877" y="1337932"/>
            <a:ext cx="4538540" cy="3902296"/>
          </a:xfrm>
          <a:prstGeom prst="rect">
            <a:avLst/>
          </a:prstGeom>
        </p:spPr>
      </p:pic>
    </p:spTree>
    <p:extLst>
      <p:ext uri="{BB962C8B-B14F-4D97-AF65-F5344CB8AC3E}">
        <p14:creationId xmlns:p14="http://schemas.microsoft.com/office/powerpoint/2010/main" val="25889603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1FA4D-0EB4-C7EC-50CF-53183284AA6A}"/>
              </a:ext>
            </a:extLst>
          </p:cNvPr>
          <p:cNvSpPr>
            <a:spLocks noGrp="1"/>
          </p:cNvSpPr>
          <p:nvPr>
            <p:ph type="title" idx="4294967295"/>
          </p:nvPr>
        </p:nvSpPr>
        <p:spPr>
          <a:xfrm>
            <a:off x="0" y="0"/>
            <a:ext cx="9717088" cy="1165225"/>
          </a:xfrm>
        </p:spPr>
        <p:txBody>
          <a:bodyPr>
            <a:normAutofit fontScale="90000"/>
          </a:bodyPr>
          <a:lstStyle/>
          <a:p>
            <a:r>
              <a:rPr lang="en-US" dirty="0"/>
              <a:t>Cost Differences – </a:t>
            </a:r>
            <a:r>
              <a:rPr lang="en-US" dirty="0">
                <a:ea typeface="Verdana" panose="020B0604030504040204" pitchFamily="34" charset="0"/>
              </a:rPr>
              <a:t>PO Linked to MO via Router/Machine</a:t>
            </a:r>
            <a:endParaRPr lang="en-US" sz="3060" dirty="0"/>
          </a:p>
        </p:txBody>
      </p:sp>
      <p:sp>
        <p:nvSpPr>
          <p:cNvPr id="2" name="TextBox 1">
            <a:extLst>
              <a:ext uri="{FF2B5EF4-FFF2-40B4-BE49-F238E27FC236}">
                <a16:creationId xmlns:a16="http://schemas.microsoft.com/office/drawing/2014/main" id="{6B9099A4-996F-0745-6FF8-BCABE577212D}"/>
              </a:ext>
            </a:extLst>
          </p:cNvPr>
          <p:cNvSpPr txBox="1"/>
          <p:nvPr/>
        </p:nvSpPr>
        <p:spPr>
          <a:xfrm>
            <a:off x="1215585" y="1426524"/>
            <a:ext cx="4370135" cy="382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t">
            <a:spAutoFit/>
          </a:bodyPr>
          <a:lstStyle/>
          <a:p>
            <a:pPr marL="466298" indent="-466298" algn="ctr">
              <a:buClr>
                <a:schemeClr val="accent6"/>
              </a:buClr>
              <a:buFont typeface="Wingdings" panose="05000000000000000000" pitchFamily="2" charset="2"/>
              <a:buChar char="q"/>
            </a:pPr>
            <a:r>
              <a:rPr lang="en-US" sz="1836" dirty="0"/>
              <a:t>Production Variance Tab</a:t>
            </a:r>
          </a:p>
        </p:txBody>
      </p:sp>
      <p:pic>
        <p:nvPicPr>
          <p:cNvPr id="5" name="Picture 4" descr="A screenshot of a computer&#10;&#10;Description automatically generated">
            <a:extLst>
              <a:ext uri="{FF2B5EF4-FFF2-40B4-BE49-F238E27FC236}">
                <a16:creationId xmlns:a16="http://schemas.microsoft.com/office/drawing/2014/main" id="{192BCCC1-8B69-EC24-3F3A-7B8D84C70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17" y="1794944"/>
            <a:ext cx="5797872" cy="3774684"/>
          </a:xfrm>
          <a:prstGeom prst="rect">
            <a:avLst/>
          </a:prstGeom>
        </p:spPr>
      </p:pic>
      <p:sp>
        <p:nvSpPr>
          <p:cNvPr id="7" name="TextBox 6">
            <a:extLst>
              <a:ext uri="{FF2B5EF4-FFF2-40B4-BE49-F238E27FC236}">
                <a16:creationId xmlns:a16="http://schemas.microsoft.com/office/drawing/2014/main" id="{39F1A8B2-B1FD-D689-3DBC-9B26D7FB8D36}"/>
              </a:ext>
            </a:extLst>
          </p:cNvPr>
          <p:cNvSpPr txBox="1"/>
          <p:nvPr/>
        </p:nvSpPr>
        <p:spPr>
          <a:xfrm>
            <a:off x="6038612" y="1425439"/>
            <a:ext cx="4370135" cy="382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t">
            <a:spAutoFit/>
          </a:bodyPr>
          <a:lstStyle/>
          <a:p>
            <a:pPr marL="466298" indent="-466298" algn="ctr">
              <a:buClr>
                <a:schemeClr val="accent6"/>
              </a:buClr>
              <a:buFont typeface="Wingdings" panose="05000000000000000000" pitchFamily="2" charset="2"/>
              <a:buChar char="q"/>
            </a:pPr>
            <a:r>
              <a:rPr lang="en-US" sz="1836" dirty="0"/>
              <a:t>Machine Definition </a:t>
            </a:r>
          </a:p>
        </p:txBody>
      </p:sp>
      <p:pic>
        <p:nvPicPr>
          <p:cNvPr id="8" name="Picture 7">
            <a:extLst>
              <a:ext uri="{FF2B5EF4-FFF2-40B4-BE49-F238E27FC236}">
                <a16:creationId xmlns:a16="http://schemas.microsoft.com/office/drawing/2014/main" id="{7B3718FD-1F81-A665-7111-4E7FCD4B7CE3}"/>
              </a:ext>
            </a:extLst>
          </p:cNvPr>
          <p:cNvPicPr>
            <a:picLocks noChangeAspect="1"/>
          </p:cNvPicPr>
          <p:nvPr/>
        </p:nvPicPr>
        <p:blipFill>
          <a:blip r:embed="rId4"/>
          <a:stretch>
            <a:fillRect/>
          </a:stretch>
        </p:blipFill>
        <p:spPr>
          <a:xfrm>
            <a:off x="6630554" y="1794945"/>
            <a:ext cx="3186253" cy="3774684"/>
          </a:xfrm>
          <a:prstGeom prst="rect">
            <a:avLst/>
          </a:prstGeom>
        </p:spPr>
      </p:pic>
      <p:sp>
        <p:nvSpPr>
          <p:cNvPr id="9" name="TextBox 8">
            <a:extLst>
              <a:ext uri="{FF2B5EF4-FFF2-40B4-BE49-F238E27FC236}">
                <a16:creationId xmlns:a16="http://schemas.microsoft.com/office/drawing/2014/main" id="{8736E6F9-87A5-E825-5B7E-DA7C26233E21}"/>
              </a:ext>
            </a:extLst>
          </p:cNvPr>
          <p:cNvSpPr txBox="1"/>
          <p:nvPr/>
        </p:nvSpPr>
        <p:spPr>
          <a:xfrm>
            <a:off x="3773639" y="5602825"/>
            <a:ext cx="6487541" cy="670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32597" hangingPunct="0"/>
            <a:r>
              <a:rPr lang="en-US" sz="1836" dirty="0">
                <a:solidFill>
                  <a:srgbClr val="000000"/>
                </a:solidFill>
                <a:latin typeface="Calibri"/>
                <a:ea typeface="Calibri"/>
                <a:cs typeface="Calibri"/>
                <a:sym typeface="Calibri"/>
              </a:rPr>
              <a:t>*See MO0026-Standard cost Item, JE3543</a:t>
            </a:r>
            <a:br>
              <a:rPr lang="en-US" sz="1836" dirty="0">
                <a:solidFill>
                  <a:srgbClr val="000000"/>
                </a:solidFill>
                <a:latin typeface="Calibri"/>
                <a:ea typeface="Calibri"/>
                <a:cs typeface="Calibri"/>
                <a:sym typeface="Calibri"/>
              </a:rPr>
            </a:br>
            <a:endParaRPr lang="en-US" sz="1836" dirty="0">
              <a:solidFill>
                <a:srgbClr val="000000"/>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002D972-18B1-E21B-B49C-246C224F0D79}"/>
              </a:ext>
            </a:extLst>
          </p:cNvPr>
          <p:cNvSpPr/>
          <p:nvPr/>
        </p:nvSpPr>
        <p:spPr bwMode="auto">
          <a:xfrm>
            <a:off x="6972754" y="5160734"/>
            <a:ext cx="2762828" cy="34438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3" name="Straight Arrow Connector 12">
            <a:extLst>
              <a:ext uri="{FF2B5EF4-FFF2-40B4-BE49-F238E27FC236}">
                <a16:creationId xmlns:a16="http://schemas.microsoft.com/office/drawing/2014/main" id="{CABB08E0-9BBD-DF65-BC02-1EF6C0C7D05F}"/>
              </a:ext>
            </a:extLst>
          </p:cNvPr>
          <p:cNvCxnSpPr/>
          <p:nvPr/>
        </p:nvCxnSpPr>
        <p:spPr>
          <a:xfrm flipH="1" flipV="1">
            <a:off x="5498275" y="5160734"/>
            <a:ext cx="1282535" cy="171287"/>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4867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D6BD84-6E01-ACAA-0A63-3EEEEDA2AFA0}"/>
              </a:ext>
            </a:extLst>
          </p:cNvPr>
          <p:cNvPicPr>
            <a:picLocks noGrp="1" noChangeAspect="1"/>
          </p:cNvPicPr>
          <p:nvPr>
            <p:ph sz="quarter" idx="4294967295"/>
          </p:nvPr>
        </p:nvPicPr>
        <p:blipFill>
          <a:blip r:embed="rId3"/>
          <a:srcRect r="32138"/>
          <a:stretch/>
        </p:blipFill>
        <p:spPr>
          <a:xfrm>
            <a:off x="0" y="1357313"/>
            <a:ext cx="4987925" cy="3879850"/>
          </a:xfrm>
        </p:spPr>
      </p:pic>
      <p:sp>
        <p:nvSpPr>
          <p:cNvPr id="3" name="Title 2">
            <a:extLst>
              <a:ext uri="{FF2B5EF4-FFF2-40B4-BE49-F238E27FC236}">
                <a16:creationId xmlns:a16="http://schemas.microsoft.com/office/drawing/2014/main" id="{50AF2B9E-C4CD-BDC3-CA6F-FED776FA68EF}"/>
              </a:ext>
            </a:extLst>
          </p:cNvPr>
          <p:cNvSpPr>
            <a:spLocks noGrp="1"/>
          </p:cNvSpPr>
          <p:nvPr>
            <p:ph type="title" idx="4294967295"/>
          </p:nvPr>
        </p:nvSpPr>
        <p:spPr>
          <a:xfrm>
            <a:off x="0" y="0"/>
            <a:ext cx="9717088" cy="1165225"/>
          </a:xfrm>
        </p:spPr>
        <p:txBody>
          <a:bodyPr>
            <a:normAutofit/>
          </a:bodyPr>
          <a:lstStyle/>
          <a:p>
            <a:r>
              <a:rPr lang="en-US" sz="3060" dirty="0"/>
              <a:t>Cost differences – Work In Progress</a:t>
            </a:r>
          </a:p>
        </p:txBody>
      </p:sp>
      <p:pic>
        <p:nvPicPr>
          <p:cNvPr id="4" name="Picture 3">
            <a:extLst>
              <a:ext uri="{FF2B5EF4-FFF2-40B4-BE49-F238E27FC236}">
                <a16:creationId xmlns:a16="http://schemas.microsoft.com/office/drawing/2014/main" id="{2D6FDADD-E43E-491B-FADC-EAD9EA2DD5C0}"/>
              </a:ext>
            </a:extLst>
          </p:cNvPr>
          <p:cNvPicPr>
            <a:picLocks noChangeAspect="1"/>
          </p:cNvPicPr>
          <p:nvPr/>
        </p:nvPicPr>
        <p:blipFill>
          <a:blip r:embed="rId4"/>
          <a:srcRect l="3360" t="10933" r="44459" b="17688"/>
          <a:stretch/>
        </p:blipFill>
        <p:spPr>
          <a:xfrm>
            <a:off x="5446574" y="1357391"/>
            <a:ext cx="4572847" cy="3879627"/>
          </a:xfrm>
          <a:prstGeom prst="rect">
            <a:avLst/>
          </a:prstGeom>
        </p:spPr>
      </p:pic>
      <p:sp>
        <p:nvSpPr>
          <p:cNvPr id="6" name="TextBox 5">
            <a:extLst>
              <a:ext uri="{FF2B5EF4-FFF2-40B4-BE49-F238E27FC236}">
                <a16:creationId xmlns:a16="http://schemas.microsoft.com/office/drawing/2014/main" id="{18221119-8C57-0BB3-CFA5-566A939119B9}"/>
              </a:ext>
            </a:extLst>
          </p:cNvPr>
          <p:cNvSpPr txBox="1"/>
          <p:nvPr/>
        </p:nvSpPr>
        <p:spPr>
          <a:xfrm>
            <a:off x="938151" y="5486400"/>
            <a:ext cx="7160820"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rgbClr val="FF0000"/>
                </a:solidFill>
              </a:rPr>
              <a:t>The Work in Progress smartlist and the Work in Progress summary report should tie out.</a:t>
            </a:r>
          </a:p>
        </p:txBody>
      </p:sp>
    </p:spTree>
    <p:extLst>
      <p:ext uri="{BB962C8B-B14F-4D97-AF65-F5344CB8AC3E}">
        <p14:creationId xmlns:p14="http://schemas.microsoft.com/office/powerpoint/2010/main" val="5551076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A738F-E86A-0657-40D8-F9B2F02A6221}"/>
              </a:ext>
            </a:extLst>
          </p:cNvPr>
          <p:cNvSpPr>
            <a:spLocks noGrp="1"/>
          </p:cNvSpPr>
          <p:nvPr>
            <p:ph type="title" idx="4294967295"/>
          </p:nvPr>
        </p:nvSpPr>
        <p:spPr>
          <a:xfrm>
            <a:off x="0" y="0"/>
            <a:ext cx="9717088" cy="1165225"/>
          </a:xfrm>
        </p:spPr>
        <p:txBody>
          <a:bodyPr>
            <a:normAutofit/>
          </a:bodyPr>
          <a:lstStyle/>
          <a:p>
            <a:pPr algn="ctr"/>
            <a:r>
              <a:rPr lang="en-US" sz="6119" dirty="0"/>
              <a:t> DEMO 3</a:t>
            </a:r>
          </a:p>
        </p:txBody>
      </p:sp>
      <p:sp>
        <p:nvSpPr>
          <p:cNvPr id="6" name="TextBox 5">
            <a:extLst>
              <a:ext uri="{FF2B5EF4-FFF2-40B4-BE49-F238E27FC236}">
                <a16:creationId xmlns:a16="http://schemas.microsoft.com/office/drawing/2014/main" id="{F98D2116-EC3D-893F-CB7A-DE8D50FBC0FD}"/>
              </a:ext>
            </a:extLst>
          </p:cNvPr>
          <p:cNvSpPr txBox="1"/>
          <p:nvPr/>
        </p:nvSpPr>
        <p:spPr>
          <a:xfrm>
            <a:off x="844796" y="1656452"/>
            <a:ext cx="8643770" cy="3859518"/>
          </a:xfrm>
          <a:prstGeom prst="rect">
            <a:avLst/>
          </a:prstGeom>
          <a:noFill/>
        </p:spPr>
        <p:txBody>
          <a:bodyPr wrap="square">
            <a:spAutoFit/>
          </a:bodyPr>
          <a:lstStyle/>
          <a:p>
            <a:pPr marL="291436" indent="-291436">
              <a:buFont typeface="Wingdings" panose="05000000000000000000" pitchFamily="2" charset="2"/>
              <a:buChar char="q"/>
            </a:pPr>
            <a:r>
              <a:rPr lang="en-US" sz="4080" dirty="0"/>
              <a:t> How to drill back through the Adjusted cost layers.</a:t>
            </a:r>
          </a:p>
          <a:p>
            <a:pPr marL="291436" indent="-291436">
              <a:buFont typeface="Wingdings" panose="05000000000000000000" pitchFamily="2" charset="2"/>
              <a:buChar char="q"/>
            </a:pPr>
            <a:r>
              <a:rPr lang="en-US" sz="4080" dirty="0"/>
              <a:t> Editing the WIP smartlist columns</a:t>
            </a:r>
          </a:p>
          <a:p>
            <a:pPr marL="291436" indent="-291436">
              <a:buFont typeface="Wingdings" panose="05000000000000000000" pitchFamily="2" charset="2"/>
              <a:buChar char="q"/>
            </a:pPr>
            <a:r>
              <a:rPr lang="en-US" sz="4080" dirty="0"/>
              <a:t> WIP Summary Report.</a:t>
            </a:r>
          </a:p>
          <a:p>
            <a:pPr marL="291436" indent="-291436">
              <a:buFont typeface="Wingdings" panose="05000000000000000000" pitchFamily="2" charset="2"/>
              <a:buChar char="q"/>
            </a:pPr>
            <a:r>
              <a:rPr lang="en-US" sz="4080" dirty="0"/>
              <a:t> Tie out the two reports.</a:t>
            </a:r>
          </a:p>
          <a:p>
            <a:pPr marL="291436" indent="-291436">
              <a:buFont typeface="Wingdings" panose="05000000000000000000" pitchFamily="2" charset="2"/>
              <a:buChar char="q"/>
            </a:pPr>
            <a:endParaRPr lang="en-US" sz="4080" dirty="0"/>
          </a:p>
        </p:txBody>
      </p:sp>
    </p:spTree>
    <p:extLst>
      <p:ext uri="{BB962C8B-B14F-4D97-AF65-F5344CB8AC3E}">
        <p14:creationId xmlns:p14="http://schemas.microsoft.com/office/powerpoint/2010/main" val="345114280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6DEDCB-1637-C3CC-CD26-18569ECFCB24}"/>
              </a:ext>
            </a:extLst>
          </p:cNvPr>
          <p:cNvSpPr>
            <a:spLocks noGrp="1"/>
          </p:cNvSpPr>
          <p:nvPr>
            <p:ph sz="quarter" idx="4294967295"/>
          </p:nvPr>
        </p:nvSpPr>
        <p:spPr>
          <a:xfrm>
            <a:off x="0" y="1331913"/>
            <a:ext cx="12125325" cy="5129212"/>
          </a:xfrm>
        </p:spPr>
        <p:txBody>
          <a:bodyPr/>
          <a:lstStyle/>
          <a:p>
            <a:pPr marL="524586" indent="-524586">
              <a:buAutoNum type="arabicPeriod"/>
            </a:pPr>
            <a:r>
              <a:rPr lang="en-US" dirty="0"/>
              <a:t>Setup was incorrect upon implementation.</a:t>
            </a:r>
          </a:p>
          <a:p>
            <a:pPr lvl="1">
              <a:buFont typeface="Wingdings" panose="05000000000000000000" pitchFamily="2" charset="2"/>
              <a:buChar char="q"/>
            </a:pPr>
            <a:r>
              <a:rPr lang="en-US" dirty="0"/>
              <a:t> Global</a:t>
            </a:r>
          </a:p>
          <a:p>
            <a:pPr lvl="1">
              <a:buFont typeface="Wingdings" panose="05000000000000000000" pitchFamily="2" charset="2"/>
              <a:buChar char="q"/>
            </a:pPr>
            <a:r>
              <a:rPr lang="en-US" dirty="0"/>
              <a:t> Vendor</a:t>
            </a:r>
          </a:p>
          <a:p>
            <a:pPr lvl="1">
              <a:buFont typeface="Wingdings" panose="05000000000000000000" pitchFamily="2" charset="2"/>
              <a:buChar char="q"/>
            </a:pPr>
            <a:r>
              <a:rPr lang="en-US" dirty="0"/>
              <a:t> Inventory</a:t>
            </a:r>
          </a:p>
          <a:p>
            <a:pPr lvl="1">
              <a:buFont typeface="Wingdings" panose="05000000000000000000" pitchFamily="2" charset="2"/>
              <a:buChar char="q"/>
            </a:pPr>
            <a:r>
              <a:rPr lang="en-US" dirty="0"/>
              <a:t> Vendor Class</a:t>
            </a:r>
          </a:p>
          <a:p>
            <a:pPr lvl="1">
              <a:buFont typeface="Wingdings" panose="05000000000000000000" pitchFamily="2" charset="2"/>
              <a:buChar char="q"/>
            </a:pPr>
            <a:r>
              <a:rPr lang="en-US" dirty="0"/>
              <a:t> Inventory Class</a:t>
            </a:r>
          </a:p>
          <a:p>
            <a:pPr marL="524586" indent="-524586">
              <a:buAutoNum type="arabicPeriod"/>
            </a:pPr>
            <a:r>
              <a:rPr lang="en-US" dirty="0"/>
              <a:t>Change occurred during an open transaction.</a:t>
            </a:r>
          </a:p>
          <a:p>
            <a:pPr lvl="1">
              <a:buFont typeface="Wingdings" panose="05000000000000000000" pitchFamily="2" charset="2"/>
              <a:buChar char="q"/>
            </a:pPr>
            <a:r>
              <a:rPr lang="en-US" dirty="0"/>
              <a:t> PO item detail account change. </a:t>
            </a:r>
          </a:p>
          <a:p>
            <a:pPr lvl="1">
              <a:buFont typeface="Wingdings" panose="05000000000000000000" pitchFamily="2" charset="2"/>
              <a:buChar char="q"/>
            </a:pPr>
            <a:r>
              <a:rPr lang="en-US" dirty="0"/>
              <a:t> PO Invoice detail account change.</a:t>
            </a:r>
          </a:p>
          <a:p>
            <a:pPr lvl="1">
              <a:buFont typeface="Wingdings" panose="05000000000000000000" pitchFamily="2" charset="2"/>
              <a:buChar char="q"/>
            </a:pPr>
            <a:r>
              <a:rPr lang="en-US" dirty="0"/>
              <a:t> Item Adjustment</a:t>
            </a:r>
          </a:p>
          <a:p>
            <a:pPr marL="524586" indent="-524586">
              <a:buAutoNum type="arabicPeriod"/>
            </a:pPr>
            <a:endParaRPr lang="en-US" dirty="0"/>
          </a:p>
        </p:txBody>
      </p:sp>
      <p:sp>
        <p:nvSpPr>
          <p:cNvPr id="3" name="Title 2">
            <a:extLst>
              <a:ext uri="{FF2B5EF4-FFF2-40B4-BE49-F238E27FC236}">
                <a16:creationId xmlns:a16="http://schemas.microsoft.com/office/drawing/2014/main" id="{72016DD4-C5CE-7574-4711-327233B0C87A}"/>
              </a:ext>
            </a:extLst>
          </p:cNvPr>
          <p:cNvSpPr>
            <a:spLocks noGrp="1"/>
          </p:cNvSpPr>
          <p:nvPr>
            <p:ph type="title" idx="4294967295"/>
          </p:nvPr>
        </p:nvSpPr>
        <p:spPr>
          <a:xfrm>
            <a:off x="0" y="0"/>
            <a:ext cx="9717088" cy="1165225"/>
          </a:xfrm>
        </p:spPr>
        <p:txBody>
          <a:bodyPr/>
          <a:lstStyle/>
          <a:p>
            <a:r>
              <a:rPr lang="en-US" dirty="0"/>
              <a:t>Incorrect Accounts</a:t>
            </a:r>
          </a:p>
        </p:txBody>
      </p:sp>
    </p:spTree>
    <p:extLst>
      <p:ext uri="{BB962C8B-B14F-4D97-AF65-F5344CB8AC3E}">
        <p14:creationId xmlns:p14="http://schemas.microsoft.com/office/powerpoint/2010/main" val="318163292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801773-2062-7EED-4B0A-877FE349DB28}"/>
              </a:ext>
            </a:extLst>
          </p:cNvPr>
          <p:cNvSpPr>
            <a:spLocks noGrp="1"/>
          </p:cNvSpPr>
          <p:nvPr>
            <p:ph sz="quarter" idx="4294967295"/>
          </p:nvPr>
        </p:nvSpPr>
        <p:spPr>
          <a:xfrm>
            <a:off x="3098659" y="5020405"/>
            <a:ext cx="5862636" cy="1737770"/>
          </a:xfrm>
        </p:spPr>
        <p:txBody>
          <a:bodyPr vert="horz" wrap="square" lIns="0" tIns="0" rIns="0" bIns="0" rtlCol="0" anchor="t">
            <a:noAutofit/>
          </a:bodyPr>
          <a:lstStyle/>
          <a:p>
            <a:pPr lvl="1">
              <a:buFont typeface="Wingdings" panose="05000000000000000000" pitchFamily="2" charset="2"/>
              <a:buChar char="q"/>
            </a:pPr>
            <a:r>
              <a:rPr lang="en-US" sz="2000" dirty="0">
                <a:latin typeface="Poppins"/>
                <a:ea typeface="Verdana"/>
              </a:rPr>
              <a:t>Zero Quantity with Value (+/-)</a:t>
            </a:r>
          </a:p>
          <a:p>
            <a:pPr lvl="1">
              <a:buFont typeface="Wingdings" panose="05000000000000000000" pitchFamily="2" charset="2"/>
              <a:buChar char="q"/>
            </a:pPr>
            <a:r>
              <a:rPr lang="en-US" sz="2000" dirty="0">
                <a:latin typeface="Poppins"/>
                <a:ea typeface="Verdana"/>
              </a:rPr>
              <a:t>Negative quantity with positive value</a:t>
            </a:r>
          </a:p>
          <a:p>
            <a:pPr lvl="1">
              <a:buFont typeface="Wingdings" panose="05000000000000000000" pitchFamily="2" charset="2"/>
              <a:buChar char="q"/>
            </a:pPr>
            <a:r>
              <a:rPr lang="en-US" sz="2000" dirty="0">
                <a:latin typeface="Poppins"/>
                <a:ea typeface="Verdana"/>
              </a:rPr>
              <a:t>Positive quantity with Negative Value</a:t>
            </a:r>
          </a:p>
          <a:p>
            <a:pPr lvl="1">
              <a:buFont typeface="Wingdings" panose="05000000000000000000" pitchFamily="2" charset="2"/>
              <a:buChar char="q"/>
            </a:pPr>
            <a:r>
              <a:rPr lang="en-US" sz="2000" dirty="0">
                <a:latin typeface="Poppins"/>
                <a:ea typeface="Verdana"/>
              </a:rPr>
              <a:t>Item number transacting from different GL accounts. </a:t>
            </a:r>
            <a:endParaRPr lang="en-US" sz="2000" dirty="0">
              <a:latin typeface="Poppins"/>
            </a:endParaRPr>
          </a:p>
          <a:p>
            <a:endParaRPr lang="en-US" dirty="0">
              <a:latin typeface="Poppins"/>
            </a:endParaRPr>
          </a:p>
        </p:txBody>
      </p:sp>
      <p:sp>
        <p:nvSpPr>
          <p:cNvPr id="4" name="Title 3">
            <a:extLst>
              <a:ext uri="{FF2B5EF4-FFF2-40B4-BE49-F238E27FC236}">
                <a16:creationId xmlns:a16="http://schemas.microsoft.com/office/drawing/2014/main" id="{14F1FA4D-0EB4-C7EC-50CF-53183284AA6A}"/>
              </a:ext>
            </a:extLst>
          </p:cNvPr>
          <p:cNvSpPr>
            <a:spLocks noGrp="1"/>
          </p:cNvSpPr>
          <p:nvPr>
            <p:ph type="title" idx="4294967295"/>
          </p:nvPr>
        </p:nvSpPr>
        <p:spPr>
          <a:xfrm>
            <a:off x="0" y="0"/>
            <a:ext cx="9717088" cy="1165225"/>
          </a:xfrm>
        </p:spPr>
        <p:txBody>
          <a:bodyPr/>
          <a:lstStyle/>
          <a:p>
            <a:r>
              <a:rPr lang="en-US" b="1" i="0">
                <a:effectLst/>
                <a:latin typeface="Poppins"/>
                <a:ea typeface="Verdana" panose="020B0604030504040204" pitchFamily="34" charset="0"/>
                <a:cs typeface="Poppins"/>
              </a:rPr>
              <a:t>Historica</a:t>
            </a:r>
            <a:r>
              <a:rPr lang="en-US">
                <a:latin typeface="Poppins"/>
                <a:ea typeface="Verdana" panose="020B0604030504040204" pitchFamily="34" charset="0"/>
                <a:cs typeface="Poppins"/>
              </a:rPr>
              <a:t>l Inventory Trial Balance</a:t>
            </a:r>
          </a:p>
        </p:txBody>
      </p:sp>
      <p:pic>
        <p:nvPicPr>
          <p:cNvPr id="3" name="Picture 2">
            <a:extLst>
              <a:ext uri="{FF2B5EF4-FFF2-40B4-BE49-F238E27FC236}">
                <a16:creationId xmlns:a16="http://schemas.microsoft.com/office/drawing/2014/main" id="{583AD5E3-DA16-DA08-E489-CAB305A57BDC}"/>
              </a:ext>
            </a:extLst>
          </p:cNvPr>
          <p:cNvPicPr>
            <a:picLocks noChangeAspect="1"/>
          </p:cNvPicPr>
          <p:nvPr/>
        </p:nvPicPr>
        <p:blipFill>
          <a:blip r:embed="rId3"/>
          <a:srcRect t="14543" r="1239"/>
          <a:stretch/>
        </p:blipFill>
        <p:spPr>
          <a:xfrm>
            <a:off x="498556" y="1507097"/>
            <a:ext cx="11062843" cy="328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48186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801773-2062-7EED-4B0A-877FE349DB28}"/>
              </a:ext>
            </a:extLst>
          </p:cNvPr>
          <p:cNvSpPr>
            <a:spLocks noGrp="1"/>
          </p:cNvSpPr>
          <p:nvPr>
            <p:ph sz="quarter" idx="4294967295"/>
          </p:nvPr>
        </p:nvSpPr>
        <p:spPr>
          <a:xfrm>
            <a:off x="811213" y="1331913"/>
            <a:ext cx="11625262" cy="5129212"/>
          </a:xfrm>
        </p:spPr>
        <p:txBody>
          <a:bodyPr/>
          <a:lstStyle/>
          <a:p>
            <a:pPr marL="0" indent="0">
              <a:buNone/>
            </a:pPr>
            <a:r>
              <a:rPr lang="en-US" sz="2040" dirty="0">
                <a:latin typeface="Poppins"/>
                <a:cs typeface="Poppins"/>
              </a:rPr>
              <a:t>The Inventory Reset Process will correct all GL to SL account transactions that are out of sync based on the Purchase Receipt table in SQL. </a:t>
            </a:r>
          </a:p>
          <a:p>
            <a:endParaRPr lang="en-US" sz="2040" dirty="0">
              <a:latin typeface="Poppins"/>
              <a:cs typeface="Poppins"/>
            </a:endParaRPr>
          </a:p>
        </p:txBody>
      </p:sp>
      <p:sp>
        <p:nvSpPr>
          <p:cNvPr id="4" name="Title 3">
            <a:extLst>
              <a:ext uri="{FF2B5EF4-FFF2-40B4-BE49-F238E27FC236}">
                <a16:creationId xmlns:a16="http://schemas.microsoft.com/office/drawing/2014/main" id="{14F1FA4D-0EB4-C7EC-50CF-53183284AA6A}"/>
              </a:ext>
            </a:extLst>
          </p:cNvPr>
          <p:cNvSpPr>
            <a:spLocks noGrp="1"/>
          </p:cNvSpPr>
          <p:nvPr>
            <p:ph type="title" idx="4294967295"/>
          </p:nvPr>
        </p:nvSpPr>
        <p:spPr>
          <a:xfrm>
            <a:off x="0" y="0"/>
            <a:ext cx="9717088" cy="1165225"/>
          </a:xfrm>
        </p:spPr>
        <p:txBody>
          <a:bodyPr/>
          <a:lstStyle/>
          <a:p>
            <a:r>
              <a:rPr lang="en-US" b="1" i="0" dirty="0">
                <a:effectLst/>
                <a:latin typeface="Poppins"/>
                <a:ea typeface="Verdana" panose="020B0604030504040204" pitchFamily="34" charset="0"/>
                <a:cs typeface="Poppins"/>
              </a:rPr>
              <a:t>IV Reset</a:t>
            </a:r>
            <a:endParaRPr lang="en-US" dirty="0">
              <a:latin typeface="Poppins"/>
              <a:ea typeface="Verdana" panose="020B0604030504040204" pitchFamily="34" charset="0"/>
              <a:cs typeface="Poppins"/>
            </a:endParaRPr>
          </a:p>
        </p:txBody>
      </p:sp>
      <p:pic>
        <p:nvPicPr>
          <p:cNvPr id="2" name="Picture 1" descr="A screenshot of a computer&#10;&#10;Description automatically generated">
            <a:extLst>
              <a:ext uri="{FF2B5EF4-FFF2-40B4-BE49-F238E27FC236}">
                <a16:creationId xmlns:a16="http://schemas.microsoft.com/office/drawing/2014/main" id="{C2682FB0-B82A-E577-6D54-62B5C4088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562" y="2280080"/>
            <a:ext cx="7791124" cy="3578695"/>
          </a:xfrm>
          <a:prstGeom prst="rect">
            <a:avLst/>
          </a:prstGeom>
        </p:spPr>
      </p:pic>
    </p:spTree>
    <p:extLst>
      <p:ext uri="{BB962C8B-B14F-4D97-AF65-F5344CB8AC3E}">
        <p14:creationId xmlns:p14="http://schemas.microsoft.com/office/powerpoint/2010/main" val="599243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56DA52-585F-4F06-93B7-8B54C5589416}"/>
              </a:ext>
            </a:extLst>
          </p:cNvPr>
          <p:cNvSpPr>
            <a:spLocks noGrp="1"/>
          </p:cNvSpPr>
          <p:nvPr>
            <p:ph type="title"/>
          </p:nvPr>
        </p:nvSpPr>
        <p:spPr>
          <a:xfrm>
            <a:off x="729473" y="629090"/>
            <a:ext cx="10972800" cy="838200"/>
          </a:xfrm>
        </p:spPr>
        <p:txBody>
          <a:bodyPr/>
          <a:lstStyle/>
          <a:p>
            <a:r>
              <a:rPr lang="en-US" b="1"/>
              <a:t>Your speakers</a:t>
            </a:r>
          </a:p>
        </p:txBody>
      </p:sp>
      <p:sp>
        <p:nvSpPr>
          <p:cNvPr id="8" name="Text Placeholder 3">
            <a:extLst>
              <a:ext uri="{FF2B5EF4-FFF2-40B4-BE49-F238E27FC236}">
                <a16:creationId xmlns:a16="http://schemas.microsoft.com/office/drawing/2014/main" id="{C2F32277-1449-49C8-9078-E8A3610DACDE}"/>
              </a:ext>
            </a:extLst>
          </p:cNvPr>
          <p:cNvSpPr txBox="1">
            <a:spLocks/>
          </p:cNvSpPr>
          <p:nvPr/>
        </p:nvSpPr>
        <p:spPr>
          <a:xfrm>
            <a:off x="2074411" y="3649664"/>
            <a:ext cx="3221037" cy="120852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a:solidFill>
                  <a:schemeClr val="tx1"/>
                </a:solidFill>
                <a:latin typeface="+mj-lt"/>
              </a:rPr>
              <a:t>Samantha Vislay</a:t>
            </a:r>
          </a:p>
          <a:p>
            <a:pPr marL="0" indent="0" algn="ctr">
              <a:buNone/>
            </a:pPr>
            <a:r>
              <a:rPr lang="en-US" sz="1800" dirty="0"/>
              <a:t>&lt;title&gt;</a:t>
            </a:r>
          </a:p>
          <a:p>
            <a:pPr marL="0" indent="0" algn="ctr">
              <a:buNone/>
            </a:pPr>
            <a:r>
              <a:rPr lang="en-US" sz="1800" dirty="0"/>
              <a:t>Enavate</a:t>
            </a:r>
          </a:p>
          <a:p>
            <a:pPr marL="0" indent="0" algn="ctr">
              <a:buNone/>
            </a:pPr>
            <a:r>
              <a:rPr lang="en-US" sz="1800" dirty="0"/>
              <a:t>&lt;BCUG/NAVUG volunteer positions&gt; </a:t>
            </a:r>
          </a:p>
        </p:txBody>
      </p:sp>
      <p:sp>
        <p:nvSpPr>
          <p:cNvPr id="9" name="Oval 8">
            <a:extLst>
              <a:ext uri="{FF2B5EF4-FFF2-40B4-BE49-F238E27FC236}">
                <a16:creationId xmlns:a16="http://schemas.microsoft.com/office/drawing/2014/main" id="{36655DD9-08D7-4398-82C0-160752F35548}"/>
              </a:ext>
            </a:extLst>
          </p:cNvPr>
          <p:cNvSpPr/>
          <p:nvPr/>
        </p:nvSpPr>
        <p:spPr bwMode="auto">
          <a:xfrm>
            <a:off x="2722904" y="1581589"/>
            <a:ext cx="1924050" cy="1958614"/>
          </a:xfrm>
          <a:prstGeom prst="ellipse">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 </a:t>
            </a:r>
          </a:p>
        </p:txBody>
      </p:sp>
      <p:sp>
        <p:nvSpPr>
          <p:cNvPr id="14" name="Text Placeholder 3">
            <a:extLst>
              <a:ext uri="{FF2B5EF4-FFF2-40B4-BE49-F238E27FC236}">
                <a16:creationId xmlns:a16="http://schemas.microsoft.com/office/drawing/2014/main" id="{9C5DD785-8942-4EC5-A5C9-5C5C894D558A}"/>
              </a:ext>
            </a:extLst>
          </p:cNvPr>
          <p:cNvSpPr txBox="1">
            <a:spLocks/>
          </p:cNvSpPr>
          <p:nvPr/>
        </p:nvSpPr>
        <p:spPr>
          <a:xfrm>
            <a:off x="5300337" y="3649663"/>
            <a:ext cx="3221037" cy="120852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a:solidFill>
                  <a:schemeClr val="tx1"/>
                </a:solidFill>
                <a:latin typeface="+mj-lt"/>
              </a:rPr>
              <a:t>Kyana Brooks</a:t>
            </a:r>
          </a:p>
          <a:p>
            <a:pPr marL="0" indent="0" algn="ctr">
              <a:buNone/>
            </a:pPr>
            <a:r>
              <a:rPr lang="en-US" sz="1800" dirty="0"/>
              <a:t>Customer Care Consultant</a:t>
            </a:r>
          </a:p>
          <a:p>
            <a:pPr marL="0" indent="0" algn="ctr">
              <a:buNone/>
            </a:pPr>
            <a:r>
              <a:rPr lang="en-US" sz="1800" dirty="0"/>
              <a:t>Enavate</a:t>
            </a:r>
          </a:p>
          <a:p>
            <a:pPr marL="0" indent="0" algn="ctr">
              <a:buNone/>
            </a:pPr>
            <a:r>
              <a:rPr lang="en-US" sz="1800" dirty="0"/>
              <a:t>&lt;BCUG/NAVUG volunteer positions&gt; </a:t>
            </a:r>
          </a:p>
        </p:txBody>
      </p:sp>
      <p:pic>
        <p:nvPicPr>
          <p:cNvPr id="3" name="Picture Placeholder 2" descr="A person wearing a hat&#10;&#10;Description automatically generated">
            <a:extLst>
              <a:ext uri="{FF2B5EF4-FFF2-40B4-BE49-F238E27FC236}">
                <a16:creationId xmlns:a16="http://schemas.microsoft.com/office/drawing/2014/main" id="{B01A2EC5-0B52-5440-EE00-25A0C02B4CD6}"/>
              </a:ext>
            </a:extLst>
          </p:cNvPr>
          <p:cNvPicPr>
            <a:picLocks noChangeAspect="1"/>
          </p:cNvPicPr>
          <p:nvPr/>
        </p:nvPicPr>
        <p:blipFill>
          <a:blip r:embed="rId3" cstate="print">
            <a:extLst>
              <a:ext uri="{28A0092B-C50C-407E-A947-70E740481C1C}">
                <a14:useLocalDpi xmlns:a14="http://schemas.microsoft.com/office/drawing/2010/main" val="0"/>
              </a:ext>
            </a:extLst>
          </a:blip>
          <a:srcRect t="16667" b="16667"/>
          <a:stretch>
            <a:fillRect/>
          </a:stretch>
        </p:blipFill>
        <p:spPr>
          <a:xfrm>
            <a:off x="5978200" y="1467290"/>
            <a:ext cx="1865312" cy="1865313"/>
          </a:xfrm>
          <a:prstGeom prst="ellipse">
            <a:avLst/>
          </a:prstGeom>
        </p:spPr>
      </p:pic>
    </p:spTree>
    <p:extLst>
      <p:ext uri="{BB962C8B-B14F-4D97-AF65-F5344CB8AC3E}">
        <p14:creationId xmlns:p14="http://schemas.microsoft.com/office/powerpoint/2010/main" val="212531885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417370"/>
            <a:ext cx="10972484" cy="712249"/>
          </a:xfrm>
        </p:spPr>
        <p:txBody>
          <a:bodyPr/>
          <a:lstStyle/>
          <a:p>
            <a:r>
              <a:rPr lang="en-US" b="1" dirty="0"/>
              <a:t>Key take-aways</a:t>
            </a:r>
          </a:p>
        </p:txBody>
      </p:sp>
      <p:sp>
        <p:nvSpPr>
          <p:cNvPr id="5" name="Text Placeholder 4">
            <a:extLst>
              <a:ext uri="{FF2B5EF4-FFF2-40B4-BE49-F238E27FC236}">
                <a16:creationId xmlns:a16="http://schemas.microsoft.com/office/drawing/2014/main" id="{1E706FF3-4088-45A1-B03E-3F45C98C1284}"/>
              </a:ext>
            </a:extLst>
          </p:cNvPr>
          <p:cNvSpPr>
            <a:spLocks noGrp="1"/>
          </p:cNvSpPr>
          <p:nvPr>
            <p:ph type="body" sz="quarter" idx="4294967295"/>
          </p:nvPr>
        </p:nvSpPr>
        <p:spPr>
          <a:xfrm>
            <a:off x="732153" y="1156152"/>
            <a:ext cx="9616848" cy="4191000"/>
          </a:xfrm>
        </p:spPr>
        <p:txBody>
          <a:bodyPr/>
          <a:lstStyle/>
          <a:p>
            <a:pPr>
              <a:buFont typeface="Wingdings" panose="05000000000000000000" pitchFamily="2" charset="2"/>
              <a:buChar char="q"/>
            </a:pPr>
            <a:r>
              <a:rPr lang="en-US" sz="3200" dirty="0">
                <a:latin typeface="Verdana" panose="020B0604030504040204" pitchFamily="34" charset="0"/>
                <a:ea typeface="Verdana" panose="020B0604030504040204" pitchFamily="34" charset="0"/>
                <a:cs typeface="Verdana" panose="020B0604030504040204" pitchFamily="34" charset="0"/>
              </a:rPr>
              <a:t> Understanding your setup is key to understanding your costing issues. </a:t>
            </a:r>
          </a:p>
          <a:p>
            <a:pPr>
              <a:buFont typeface="Wingdings" panose="05000000000000000000" pitchFamily="2" charset="2"/>
              <a:buChar char="q"/>
            </a:pPr>
            <a:endParaRPr lang="en-US" sz="3200" dirty="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q"/>
            </a:pPr>
            <a:r>
              <a:rPr lang="en-US" sz="3200" dirty="0">
                <a:latin typeface="Verdana" panose="020B0604030504040204" pitchFamily="34" charset="0"/>
                <a:ea typeface="Verdana" panose="020B0604030504040204" pitchFamily="34" charset="0"/>
                <a:cs typeface="Verdana" panose="020B0604030504040204" pitchFamily="34" charset="0"/>
              </a:rPr>
              <a:t> Do not adjust your GL to correct your subledger unless necessary and have no other alternative.</a:t>
            </a:r>
          </a:p>
          <a:p>
            <a:pPr>
              <a:buFont typeface="Wingdings" panose="05000000000000000000" pitchFamily="2" charset="2"/>
              <a:buChar char="q"/>
            </a:pPr>
            <a:endParaRPr lang="en-US" sz="3200" dirty="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q"/>
            </a:pPr>
            <a:r>
              <a:rPr lang="en-US" sz="3200" dirty="0">
                <a:latin typeface="Verdana" panose="020B0604030504040204" pitchFamily="34" charset="0"/>
                <a:ea typeface="Verdana" panose="020B0604030504040204" pitchFamily="34" charset="0"/>
                <a:cs typeface="Verdana" panose="020B0604030504040204" pitchFamily="34" charset="0"/>
              </a:rPr>
              <a:t> If stuck, you should speak with a professional to see what last resorts are.</a:t>
            </a:r>
            <a:endParaRPr lang="en-US" sz="3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4366756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3702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02C7D1-5CAB-3231-D9EB-D98E820F10FC}"/>
              </a:ext>
            </a:extLst>
          </p:cNvPr>
          <p:cNvSpPr/>
          <p:nvPr/>
        </p:nvSpPr>
        <p:spPr bwMode="auto">
          <a:xfrm>
            <a:off x="0" y="0"/>
            <a:ext cx="12436475" cy="6994525"/>
          </a:xfrm>
          <a:prstGeom prst="rect">
            <a:avLst/>
          </a:prstGeom>
          <a:solidFill>
            <a:schemeClr val="accent2">
              <a:alpha val="62316"/>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Box 3">
            <a:extLst>
              <a:ext uri="{FF2B5EF4-FFF2-40B4-BE49-F238E27FC236}">
                <a16:creationId xmlns:a16="http://schemas.microsoft.com/office/drawing/2014/main" id="{42712E4A-C4AB-5C53-E90C-010686EB0BDF}"/>
              </a:ext>
            </a:extLst>
          </p:cNvPr>
          <p:cNvSpPr txBox="1">
            <a:spLocks noChangeArrowheads="1"/>
          </p:cNvSpPr>
          <p:nvPr/>
        </p:nvSpPr>
        <p:spPr bwMode="blackWhite">
          <a:xfrm>
            <a:off x="274637" y="6469062"/>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90" eaLnBrk="0" hangingPunct="0"/>
            <a:r>
              <a:rPr lang="en-US" sz="70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2024 Dynamic Communities. All rights reserved. </a:t>
            </a:r>
          </a:p>
        </p:txBody>
      </p:sp>
      <p:pic>
        <p:nvPicPr>
          <p:cNvPr id="6" name="Picture 5">
            <a:extLst>
              <a:ext uri="{FF2B5EF4-FFF2-40B4-BE49-F238E27FC236}">
                <a16:creationId xmlns:a16="http://schemas.microsoft.com/office/drawing/2014/main" id="{A3CBF911-2A9C-2643-6C42-D2B79AB682F8}"/>
              </a:ext>
            </a:extLst>
          </p:cNvPr>
          <p:cNvPicPr>
            <a:picLocks noChangeAspect="1"/>
          </p:cNvPicPr>
          <p:nvPr/>
        </p:nvPicPr>
        <p:blipFill>
          <a:blip r:embed="rId2"/>
          <a:stretch>
            <a:fillRect/>
          </a:stretch>
        </p:blipFill>
        <p:spPr>
          <a:xfrm>
            <a:off x="2131674" y="2143331"/>
            <a:ext cx="8173126" cy="1892300"/>
          </a:xfrm>
          <a:prstGeom prst="rect">
            <a:avLst/>
          </a:prstGeom>
        </p:spPr>
      </p:pic>
      <p:pic>
        <p:nvPicPr>
          <p:cNvPr id="5" name="Picture 4" descr="A blue and white circle with text and a black background&#10;&#10;Description automatically generated">
            <a:extLst>
              <a:ext uri="{FF2B5EF4-FFF2-40B4-BE49-F238E27FC236}">
                <a16:creationId xmlns:a16="http://schemas.microsoft.com/office/drawing/2014/main" id="{E913C9AD-7A71-5140-CC17-9A5BBD116AE0}"/>
              </a:ext>
            </a:extLst>
          </p:cNvPr>
          <p:cNvPicPr>
            <a:picLocks noChangeAspect="1"/>
          </p:cNvPicPr>
          <p:nvPr/>
        </p:nvPicPr>
        <p:blipFill>
          <a:blip r:embed="rId3"/>
          <a:stretch>
            <a:fillRect/>
          </a:stretch>
        </p:blipFill>
        <p:spPr>
          <a:xfrm>
            <a:off x="4738224" y="4437580"/>
            <a:ext cx="2600754" cy="2445427"/>
          </a:xfrm>
          <a:prstGeom prst="rect">
            <a:avLst/>
          </a:prstGeom>
        </p:spPr>
      </p:pic>
      <p:sp>
        <p:nvSpPr>
          <p:cNvPr id="7" name="TextBox 6">
            <a:extLst>
              <a:ext uri="{FF2B5EF4-FFF2-40B4-BE49-F238E27FC236}">
                <a16:creationId xmlns:a16="http://schemas.microsoft.com/office/drawing/2014/main" id="{22DA0835-6A1D-A9EE-E824-48D1FDBFA33E}"/>
              </a:ext>
            </a:extLst>
          </p:cNvPr>
          <p:cNvSpPr txBox="1"/>
          <p:nvPr/>
        </p:nvSpPr>
        <p:spPr>
          <a:xfrm>
            <a:off x="3778894" y="3917293"/>
            <a:ext cx="6172200" cy="849463"/>
          </a:xfrm>
          <a:prstGeom prst="rect">
            <a:avLst/>
          </a:prstGeom>
          <a:noFill/>
        </p:spPr>
        <p:txBody>
          <a:bodyPr wrap="square" lIns="182880" tIns="146304" rIns="182880" bIns="146304" rtlCol="0" anchor="t">
            <a:spAutoFit/>
          </a:bodyPr>
          <a:lstStyle/>
          <a:p>
            <a:pPr>
              <a:lnSpc>
                <a:spcPct val="90000"/>
              </a:lnSpc>
              <a:spcAft>
                <a:spcPts val="600"/>
              </a:spcAft>
            </a:pPr>
            <a:r>
              <a:rPr lang="en-US" sz="3800" dirty="0">
                <a:latin typeface="segoe ui black"/>
                <a:ea typeface="segoe ui black"/>
                <a:cs typeface="Poppins SemiBold"/>
              </a:rPr>
              <a:t>GP</a:t>
            </a:r>
          </a:p>
        </p:txBody>
      </p:sp>
    </p:spTree>
    <p:extLst>
      <p:ext uri="{BB962C8B-B14F-4D97-AF65-F5344CB8AC3E}">
        <p14:creationId xmlns:p14="http://schemas.microsoft.com/office/powerpoint/2010/main" val="34700232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b="1"/>
              <a:t>Session Agenda</a:t>
            </a:r>
          </a:p>
        </p:txBody>
      </p:sp>
      <p:sp>
        <p:nvSpPr>
          <p:cNvPr id="5" name="Text Placeholder 4">
            <a:extLst>
              <a:ext uri="{FF2B5EF4-FFF2-40B4-BE49-F238E27FC236}">
                <a16:creationId xmlns:a16="http://schemas.microsoft.com/office/drawing/2014/main" id="{1E706FF3-4088-45A1-B03E-3F45C98C1284}"/>
              </a:ext>
            </a:extLst>
          </p:cNvPr>
          <p:cNvSpPr>
            <a:spLocks noGrp="1"/>
          </p:cNvSpPr>
          <p:nvPr>
            <p:ph type="body" sz="quarter" idx="4294967295"/>
          </p:nvPr>
        </p:nvSpPr>
        <p:spPr>
          <a:xfrm>
            <a:off x="732153" y="1668462"/>
            <a:ext cx="10972484" cy="4191000"/>
          </a:xfrm>
        </p:spPr>
        <p:txBody>
          <a:bodyPr/>
          <a:lstStyle/>
          <a:p>
            <a:pPr rtl="0">
              <a:lnSpc>
                <a:spcPct val="200000"/>
              </a:lnSpc>
              <a:buFont typeface="Wingdings" panose="05000000000000000000" pitchFamily="2" charset="2"/>
              <a:buChar char="q"/>
            </a:pPr>
            <a:r>
              <a:rPr lang="en-US" sz="3200" dirty="0"/>
              <a:t>Understand how to pull reports.</a:t>
            </a:r>
          </a:p>
          <a:p>
            <a:pPr rtl="0">
              <a:lnSpc>
                <a:spcPct val="200000"/>
              </a:lnSpc>
              <a:buFont typeface="Wingdings" panose="05000000000000000000" pitchFamily="2" charset="2"/>
              <a:buChar char="q"/>
            </a:pPr>
            <a:r>
              <a:rPr lang="en-US" sz="3200" dirty="0"/>
              <a:t>Know how to easily identify errors</a:t>
            </a:r>
          </a:p>
          <a:p>
            <a:pPr rtl="0">
              <a:lnSpc>
                <a:spcPct val="200000"/>
              </a:lnSpc>
              <a:buFont typeface="Wingdings" panose="05000000000000000000" pitchFamily="2" charset="2"/>
              <a:buChar char="q"/>
            </a:pPr>
            <a:r>
              <a:rPr lang="en-US" sz="3200" dirty="0"/>
              <a:t>Understand where errors need to be corrected.</a:t>
            </a:r>
          </a:p>
        </p:txBody>
      </p:sp>
    </p:spTree>
    <p:extLst>
      <p:ext uri="{BB962C8B-B14F-4D97-AF65-F5344CB8AC3E}">
        <p14:creationId xmlns:p14="http://schemas.microsoft.com/office/powerpoint/2010/main" val="16951893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0FED2-37FD-295F-AECC-CA4DC050126A}"/>
              </a:ext>
            </a:extLst>
          </p:cNvPr>
          <p:cNvSpPr txBox="1"/>
          <p:nvPr/>
        </p:nvSpPr>
        <p:spPr>
          <a:xfrm>
            <a:off x="1310298" y="2477572"/>
            <a:ext cx="9271175" cy="2636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629" tIns="46629" rIns="46629" bIns="46629" numCol="1" spcCol="38100" rtlCol="0" anchor="t">
            <a:spAutoFit/>
          </a:bodyPr>
          <a:lstStyle/>
          <a:p>
            <a:pPr algn="ctr" defTabSz="932597" hangingPunct="0"/>
            <a:r>
              <a:rPr lang="en-US" sz="1836" dirty="0">
                <a:solidFill>
                  <a:srgbClr val="000000"/>
                </a:solidFill>
                <a:latin typeface="Calibri"/>
                <a:ea typeface="Calibri"/>
                <a:cs typeface="Calibri"/>
                <a:sym typeface="Calibri"/>
              </a:rPr>
              <a:t>Do not make any adjustments in the GL. </a:t>
            </a:r>
          </a:p>
          <a:p>
            <a:pPr algn="ctr" defTabSz="932597" hangingPunct="0"/>
            <a:endParaRPr lang="en-US" sz="1836" dirty="0"/>
          </a:p>
          <a:p>
            <a:pPr algn="ctr" defTabSz="932597" hangingPunct="0"/>
            <a:r>
              <a:rPr lang="en-US" sz="1836" b="1" u="sng" dirty="0">
                <a:solidFill>
                  <a:srgbClr val="FF0000"/>
                </a:solidFill>
                <a:latin typeface="Calibri"/>
                <a:ea typeface="Calibri"/>
                <a:cs typeface="Calibri"/>
                <a:sym typeface="Calibri"/>
              </a:rPr>
              <a:t> YOU WILL BREAK YOUR RECONCILIATION REPORTS</a:t>
            </a:r>
          </a:p>
          <a:p>
            <a:pPr algn="ctr" defTabSz="932597" hangingPunct="0"/>
            <a:endParaRPr lang="en-US" sz="1836" dirty="0"/>
          </a:p>
          <a:p>
            <a:pPr algn="ctr" defTabSz="932597" hangingPunct="0"/>
            <a:r>
              <a:rPr lang="en-US" sz="1836" dirty="0">
                <a:solidFill>
                  <a:srgbClr val="000000"/>
                </a:solidFill>
                <a:latin typeface="Calibri"/>
                <a:ea typeface="Calibri"/>
                <a:cs typeface="Calibri"/>
                <a:sym typeface="Calibri"/>
              </a:rPr>
              <a:t>All adjustments should be made in the subledger.</a:t>
            </a:r>
          </a:p>
          <a:p>
            <a:pPr algn="ctr" defTabSz="932597" hangingPunct="0"/>
            <a:endParaRPr lang="en-US" sz="1836" dirty="0"/>
          </a:p>
          <a:p>
            <a:pPr algn="ctr" defTabSz="932597" hangingPunct="0"/>
            <a:r>
              <a:rPr lang="en-US" sz="1836" dirty="0">
                <a:solidFill>
                  <a:srgbClr val="000000"/>
                </a:solidFill>
                <a:latin typeface="Calibri"/>
                <a:ea typeface="Calibri"/>
                <a:cs typeface="Calibri"/>
                <a:sym typeface="Calibri"/>
              </a:rPr>
              <a:t>If adjustments cannot be made in the subledger than consider an inventory reset, training, and reaching out to an expert.</a:t>
            </a:r>
          </a:p>
          <a:p>
            <a:pPr algn="ctr" defTabSz="932597" hangingPunct="0"/>
            <a:endParaRPr lang="en-US" sz="1836"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6481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DE0B5-71F7-7BE6-5437-7134B02A8EA4}"/>
              </a:ext>
            </a:extLst>
          </p:cNvPr>
          <p:cNvSpPr>
            <a:spLocks noGrp="1"/>
          </p:cNvSpPr>
          <p:nvPr>
            <p:ph sz="quarter" idx="4294967295"/>
          </p:nvPr>
        </p:nvSpPr>
        <p:spPr>
          <a:xfrm>
            <a:off x="352424" y="1021897"/>
            <a:ext cx="11731625" cy="5378450"/>
          </a:xfrm>
        </p:spPr>
        <p:txBody>
          <a:bodyPr>
            <a:normAutofit fontScale="70000" lnSpcReduction="20000"/>
          </a:bodyPr>
          <a:lstStyle/>
          <a:p>
            <a:pPr marL="349724" indent="-349724">
              <a:buFont typeface="Wingdings" panose="05000000000000000000" pitchFamily="2" charset="2"/>
              <a:buChar char="q"/>
            </a:pPr>
            <a:r>
              <a:rPr lang="en-US" dirty="0"/>
              <a:t>General Ledger </a:t>
            </a:r>
          </a:p>
          <a:p>
            <a:pPr marL="816022" lvl="1" indent="-349724">
              <a:buFont typeface="Wingdings" panose="05000000000000000000" pitchFamily="2" charset="2"/>
              <a:buChar char="q"/>
            </a:pPr>
            <a:r>
              <a:rPr lang="en-US" dirty="0"/>
              <a:t>Smartlist – Account Transaction – Current Inventory Journal</a:t>
            </a:r>
          </a:p>
          <a:p>
            <a:pPr marL="1282320" lvl="2" indent="-349724">
              <a:buFont typeface="Wingdings" panose="05000000000000000000" pitchFamily="2" charset="2"/>
              <a:buChar char="q"/>
            </a:pPr>
            <a:r>
              <a:rPr lang="en-US" dirty="0"/>
              <a:t>WIP Account</a:t>
            </a:r>
          </a:p>
          <a:p>
            <a:pPr marL="1282320" lvl="2" indent="-349724">
              <a:buFont typeface="Wingdings" panose="05000000000000000000" pitchFamily="2" charset="2"/>
              <a:buChar char="q"/>
            </a:pPr>
            <a:r>
              <a:rPr lang="en-US" dirty="0"/>
              <a:t>Inventory Finished Goods or Raw Material Account</a:t>
            </a:r>
          </a:p>
          <a:p>
            <a:pPr marL="1282320" lvl="2" indent="-349724">
              <a:buFont typeface="Wingdings" panose="05000000000000000000" pitchFamily="2" charset="2"/>
              <a:buChar char="q"/>
            </a:pPr>
            <a:r>
              <a:rPr lang="en-US" dirty="0"/>
              <a:t>Labor Account</a:t>
            </a:r>
          </a:p>
          <a:p>
            <a:pPr marL="1282320" lvl="2" indent="-349724">
              <a:buFont typeface="Wingdings" panose="05000000000000000000" pitchFamily="2" charset="2"/>
              <a:buChar char="q"/>
            </a:pPr>
            <a:r>
              <a:rPr lang="en-US" dirty="0"/>
              <a:t>(Optional) Professional Services Account</a:t>
            </a:r>
          </a:p>
          <a:p>
            <a:pPr marL="816022" lvl="1" indent="-349724">
              <a:buFont typeface="Wingdings" panose="05000000000000000000" pitchFamily="2" charset="2"/>
              <a:buChar char="q"/>
            </a:pPr>
            <a:r>
              <a:rPr lang="en-US" dirty="0"/>
              <a:t>Trial Balance Summary or Detail</a:t>
            </a:r>
          </a:p>
          <a:p>
            <a:pPr marL="349724" indent="-349724">
              <a:buFont typeface="Wingdings" panose="05000000000000000000" pitchFamily="2" charset="2"/>
              <a:buChar char="q"/>
            </a:pPr>
            <a:r>
              <a:rPr lang="en-US" dirty="0"/>
              <a:t>Inventory</a:t>
            </a:r>
          </a:p>
          <a:p>
            <a:pPr marL="816022" lvl="1" indent="-349724">
              <a:buFont typeface="Wingdings" panose="05000000000000000000" pitchFamily="2" charset="2"/>
              <a:buChar char="q"/>
            </a:pPr>
            <a:r>
              <a:rPr lang="en-US" dirty="0"/>
              <a:t>Historical Inventory Trial Balance (Summary or Detail)</a:t>
            </a:r>
          </a:p>
          <a:p>
            <a:pPr marL="816022" lvl="1" indent="-349724">
              <a:buFont typeface="Wingdings" panose="05000000000000000000" pitchFamily="2" charset="2"/>
              <a:buChar char="q"/>
            </a:pPr>
            <a:r>
              <a:rPr lang="en-US" dirty="0"/>
              <a:t>(Optional) Purchasing Receipts Report (IV10200 </a:t>
            </a:r>
            <a:r>
              <a:rPr lang="en-US" i="1" dirty="0"/>
              <a:t>Header</a:t>
            </a:r>
            <a:r>
              <a:rPr lang="en-US" dirty="0"/>
              <a:t>; IV10201 </a:t>
            </a:r>
            <a:r>
              <a:rPr lang="en-US" i="1" dirty="0"/>
              <a:t>Detail</a:t>
            </a:r>
            <a:r>
              <a:rPr lang="en-US" dirty="0"/>
              <a:t>)</a:t>
            </a:r>
          </a:p>
          <a:p>
            <a:pPr marL="349724" indent="-349724">
              <a:buFont typeface="Wingdings" panose="05000000000000000000" pitchFamily="2" charset="2"/>
              <a:buChar char="q"/>
            </a:pPr>
            <a:r>
              <a:rPr lang="en-US" dirty="0"/>
              <a:t>Purchasing</a:t>
            </a:r>
          </a:p>
          <a:p>
            <a:pPr marL="816022" lvl="1" indent="-349724">
              <a:buFont typeface="Wingdings" panose="05000000000000000000" pitchFamily="2" charset="2"/>
              <a:buChar char="q"/>
            </a:pPr>
            <a:r>
              <a:rPr lang="en-US" dirty="0"/>
              <a:t>Smartlist - Receivings Line Items </a:t>
            </a:r>
          </a:p>
          <a:p>
            <a:pPr marL="349724" indent="-349724">
              <a:buFont typeface="Wingdings" panose="05000000000000000000" pitchFamily="2" charset="2"/>
              <a:buChar char="q"/>
            </a:pPr>
            <a:r>
              <a:rPr lang="en-US" dirty="0"/>
              <a:t>Manufacturing</a:t>
            </a:r>
          </a:p>
          <a:p>
            <a:pPr marL="816022" lvl="1" indent="-349724">
              <a:buFont typeface="Wingdings" panose="05000000000000000000" pitchFamily="2" charset="2"/>
              <a:buChar char="q"/>
            </a:pPr>
            <a:r>
              <a:rPr lang="en-US" dirty="0"/>
              <a:t>Smartlist - Work in Process</a:t>
            </a:r>
          </a:p>
          <a:p>
            <a:pPr marL="816022" lvl="1" indent="-349724">
              <a:buFont typeface="Wingdings" panose="05000000000000000000" pitchFamily="2" charset="2"/>
              <a:buChar char="q"/>
            </a:pPr>
            <a:r>
              <a:rPr lang="en-US" dirty="0"/>
              <a:t>Activity Report – 4 MOP Reports  </a:t>
            </a:r>
          </a:p>
          <a:p>
            <a:pPr marL="1282320" lvl="2" indent="-349724">
              <a:buFont typeface="Wingdings" panose="05000000000000000000" pitchFamily="2" charset="2"/>
              <a:buChar char="q"/>
            </a:pPr>
            <a:r>
              <a:rPr lang="en-US" dirty="0"/>
              <a:t>Work in Process Summary </a:t>
            </a:r>
          </a:p>
          <a:p>
            <a:pPr marL="1510920" lvl="3" indent="-349724">
              <a:buFont typeface="Wingdings" panose="05000000000000000000" pitchFamily="2" charset="2"/>
              <a:buChar char="q"/>
            </a:pPr>
            <a:r>
              <a:rPr lang="en-US" dirty="0"/>
              <a:t>Should match your WIP smartlist and GL, If it doesn’t then you pull the other 3</a:t>
            </a:r>
          </a:p>
          <a:p>
            <a:pPr marL="1282320" lvl="2" indent="-349724">
              <a:buFont typeface="Wingdings" panose="05000000000000000000" pitchFamily="2" charset="2"/>
              <a:buChar char="q"/>
            </a:pPr>
            <a:r>
              <a:rPr lang="en-US" dirty="0"/>
              <a:t>Work in Process Detail – Component</a:t>
            </a:r>
          </a:p>
          <a:p>
            <a:pPr marL="1282320" lvl="2" indent="-349724">
              <a:buFont typeface="Wingdings" panose="05000000000000000000" pitchFamily="2" charset="2"/>
              <a:buChar char="q"/>
            </a:pPr>
            <a:r>
              <a:rPr lang="en-US" dirty="0"/>
              <a:t>Work in Process Detail – MO</a:t>
            </a:r>
          </a:p>
          <a:p>
            <a:pPr marL="1282320" lvl="2" indent="-349724">
              <a:buFont typeface="Wingdings" panose="05000000000000000000" pitchFamily="2" charset="2"/>
              <a:buChar char="q"/>
            </a:pPr>
            <a:r>
              <a:rPr lang="en-US" dirty="0"/>
              <a:t>Work in Process Detail - Site</a:t>
            </a:r>
          </a:p>
          <a:p>
            <a:pPr marL="1282320" lvl="2" indent="-349724">
              <a:buFont typeface="Wingdings" panose="05000000000000000000" pitchFamily="2" charset="2"/>
              <a:buChar char="q"/>
            </a:pPr>
            <a:endParaRPr lang="en-US" dirty="0"/>
          </a:p>
          <a:p>
            <a:pPr marL="816022" lvl="1" indent="-349724">
              <a:buFont typeface="Wingdings" panose="05000000000000000000" pitchFamily="2" charset="2"/>
              <a:buChar char="q"/>
            </a:pPr>
            <a:endParaRPr lang="en-US" dirty="0"/>
          </a:p>
          <a:p>
            <a:pPr marL="1282320" lvl="2" indent="-349724">
              <a:buFont typeface="Wingdings" panose="05000000000000000000" pitchFamily="2" charset="2"/>
              <a:buChar char="q"/>
            </a:pPr>
            <a:endParaRPr lang="en-US" dirty="0"/>
          </a:p>
          <a:p>
            <a:endParaRPr lang="en-US" dirty="0"/>
          </a:p>
        </p:txBody>
      </p:sp>
      <p:sp>
        <p:nvSpPr>
          <p:cNvPr id="3" name="Title 2">
            <a:extLst>
              <a:ext uri="{FF2B5EF4-FFF2-40B4-BE49-F238E27FC236}">
                <a16:creationId xmlns:a16="http://schemas.microsoft.com/office/drawing/2014/main" id="{7582FCD1-9EEE-F594-6E42-4CAA09D50E1A}"/>
              </a:ext>
            </a:extLst>
          </p:cNvPr>
          <p:cNvSpPr>
            <a:spLocks noGrp="1"/>
          </p:cNvSpPr>
          <p:nvPr>
            <p:ph type="title" idx="4294967295"/>
          </p:nvPr>
        </p:nvSpPr>
        <p:spPr>
          <a:xfrm>
            <a:off x="188685" y="0"/>
            <a:ext cx="9717088" cy="1165225"/>
          </a:xfrm>
        </p:spPr>
        <p:txBody>
          <a:bodyPr/>
          <a:lstStyle/>
          <a:p>
            <a:r>
              <a:rPr lang="en-US" dirty="0"/>
              <a:t>What reports should be pulled</a:t>
            </a:r>
          </a:p>
        </p:txBody>
      </p:sp>
    </p:spTree>
    <p:extLst>
      <p:ext uri="{BB962C8B-B14F-4D97-AF65-F5344CB8AC3E}">
        <p14:creationId xmlns:p14="http://schemas.microsoft.com/office/powerpoint/2010/main" val="16999460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2AC0C0-C2CE-A2A8-A567-975D810ACE6E}"/>
              </a:ext>
            </a:extLst>
          </p:cNvPr>
          <p:cNvSpPr>
            <a:spLocks noGrp="1"/>
          </p:cNvSpPr>
          <p:nvPr>
            <p:ph sz="quarter" idx="4294967295"/>
          </p:nvPr>
        </p:nvSpPr>
        <p:spPr>
          <a:xfrm>
            <a:off x="311150" y="1331913"/>
            <a:ext cx="12125325" cy="5129212"/>
          </a:xfrm>
        </p:spPr>
        <p:txBody>
          <a:bodyPr>
            <a:normAutofit fontScale="92500" lnSpcReduction="20000"/>
          </a:bodyPr>
          <a:lstStyle/>
          <a:p>
            <a:pPr>
              <a:buFont typeface="Wingdings" panose="05000000000000000000" pitchFamily="2" charset="2"/>
              <a:buChar char="q"/>
            </a:pPr>
            <a:r>
              <a:rPr lang="en-US" dirty="0"/>
              <a:t>Missing Transactions</a:t>
            </a:r>
          </a:p>
          <a:p>
            <a:pPr>
              <a:buFont typeface="Wingdings" panose="05000000000000000000" pitchFamily="2" charset="2"/>
              <a:buChar char="q"/>
            </a:pPr>
            <a:r>
              <a:rPr lang="en-US" dirty="0"/>
              <a:t>Cost Differences</a:t>
            </a:r>
          </a:p>
          <a:p>
            <a:pPr lvl="1">
              <a:buFont typeface="Wingdings" panose="05000000000000000000" pitchFamily="2" charset="2"/>
              <a:buChar char="q"/>
            </a:pPr>
            <a:r>
              <a:rPr lang="en-US" dirty="0"/>
              <a:t>Material (PO Item Setup, PO Invoicing, Landed Costs, and Adjustments)</a:t>
            </a:r>
          </a:p>
          <a:p>
            <a:pPr lvl="1">
              <a:buFont typeface="Wingdings" panose="05000000000000000000" pitchFamily="2" charset="2"/>
              <a:buChar char="q"/>
            </a:pPr>
            <a:r>
              <a:rPr lang="en-US" dirty="0"/>
              <a:t>Labor (Direct or Indirect)</a:t>
            </a:r>
          </a:p>
          <a:p>
            <a:pPr lvl="1">
              <a:buFont typeface="Wingdings" panose="05000000000000000000" pitchFamily="2" charset="2"/>
              <a:buChar char="q"/>
            </a:pPr>
            <a:r>
              <a:rPr lang="en-US" dirty="0"/>
              <a:t>Machine</a:t>
            </a:r>
          </a:p>
          <a:p>
            <a:pPr lvl="1">
              <a:buFont typeface="Wingdings" panose="05000000000000000000" pitchFamily="2" charset="2"/>
              <a:buChar char="q"/>
            </a:pPr>
            <a:r>
              <a:rPr lang="en-US" dirty="0"/>
              <a:t>Outsourcing (MOP-POP Link)</a:t>
            </a:r>
          </a:p>
          <a:p>
            <a:pPr>
              <a:buFont typeface="Wingdings" panose="05000000000000000000" pitchFamily="2" charset="2"/>
              <a:buChar char="q"/>
            </a:pPr>
            <a:r>
              <a:rPr lang="en-US" dirty="0"/>
              <a:t>Incorrect Accounts</a:t>
            </a:r>
          </a:p>
          <a:p>
            <a:pPr marL="0" indent="0">
              <a:buNone/>
            </a:pPr>
            <a:endParaRPr lang="en-US" dirty="0"/>
          </a:p>
          <a:p>
            <a:pPr>
              <a:buFont typeface="Wingdings" panose="05000000000000000000" pitchFamily="2" charset="2"/>
              <a:buChar char="q"/>
            </a:pPr>
            <a:endParaRPr lang="en-US" dirty="0"/>
          </a:p>
          <a:p>
            <a:pPr marL="0" indent="0">
              <a:buNone/>
            </a:pPr>
            <a:r>
              <a:rPr lang="en-US" b="1" dirty="0">
                <a:solidFill>
                  <a:srgbClr val="FF0000"/>
                </a:solidFill>
              </a:rPr>
              <a:t>If you are using a scanner to calculate </a:t>
            </a:r>
          </a:p>
          <a:p>
            <a:pPr marL="0" indent="0">
              <a:buNone/>
            </a:pPr>
            <a:r>
              <a:rPr lang="en-US" b="1" dirty="0">
                <a:solidFill>
                  <a:srgbClr val="FF0000"/>
                </a:solidFill>
              </a:rPr>
              <a:t>labor time, call an expert.</a:t>
            </a:r>
          </a:p>
          <a:p>
            <a:endParaRPr lang="en-US" dirty="0"/>
          </a:p>
        </p:txBody>
      </p:sp>
      <p:sp>
        <p:nvSpPr>
          <p:cNvPr id="3" name="Title 2">
            <a:extLst>
              <a:ext uri="{FF2B5EF4-FFF2-40B4-BE49-F238E27FC236}">
                <a16:creationId xmlns:a16="http://schemas.microsoft.com/office/drawing/2014/main" id="{A4C8A2FB-0F66-26D0-1243-E2E6FDABBA0E}"/>
              </a:ext>
            </a:extLst>
          </p:cNvPr>
          <p:cNvSpPr>
            <a:spLocks noGrp="1"/>
          </p:cNvSpPr>
          <p:nvPr>
            <p:ph type="title" idx="4294967295"/>
          </p:nvPr>
        </p:nvSpPr>
        <p:spPr>
          <a:xfrm>
            <a:off x="203200" y="-49213"/>
            <a:ext cx="9717088" cy="1165225"/>
          </a:xfrm>
        </p:spPr>
        <p:txBody>
          <a:bodyPr/>
          <a:lstStyle/>
          <a:p>
            <a:r>
              <a:rPr lang="en-US" dirty="0"/>
              <a:t>Common Errors</a:t>
            </a:r>
          </a:p>
        </p:txBody>
      </p:sp>
    </p:spTree>
    <p:extLst>
      <p:ext uri="{BB962C8B-B14F-4D97-AF65-F5344CB8AC3E}">
        <p14:creationId xmlns:p14="http://schemas.microsoft.com/office/powerpoint/2010/main" val="30105406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6A50-9C30-C046-401B-76234DEEF0AA}"/>
              </a:ext>
            </a:extLst>
          </p:cNvPr>
          <p:cNvSpPr>
            <a:spLocks noGrp="1"/>
          </p:cNvSpPr>
          <p:nvPr>
            <p:ph sz="quarter" idx="4294967295"/>
          </p:nvPr>
        </p:nvSpPr>
        <p:spPr>
          <a:xfrm>
            <a:off x="6713538" y="1644650"/>
            <a:ext cx="5722937" cy="3776663"/>
          </a:xfrm>
        </p:spPr>
        <p:txBody>
          <a:bodyPr>
            <a:normAutofit lnSpcReduction="10000"/>
          </a:bodyPr>
          <a:lstStyle/>
          <a:p>
            <a:r>
              <a:rPr lang="en-US" dirty="0"/>
              <a:t>Check series and/or master post in Subledger and General Ledger.</a:t>
            </a:r>
          </a:p>
          <a:p>
            <a:r>
              <a:rPr lang="en-US" dirty="0"/>
              <a:t>Check Batch Recovery for stuck transactions.</a:t>
            </a:r>
          </a:p>
          <a:p>
            <a:r>
              <a:rPr lang="en-US" dirty="0"/>
              <a:t>All posting to occur by the end of the period.</a:t>
            </a:r>
          </a:p>
        </p:txBody>
      </p:sp>
      <p:sp>
        <p:nvSpPr>
          <p:cNvPr id="3" name="Title 2">
            <a:extLst>
              <a:ext uri="{FF2B5EF4-FFF2-40B4-BE49-F238E27FC236}">
                <a16:creationId xmlns:a16="http://schemas.microsoft.com/office/drawing/2014/main" id="{2CA5C0AB-78F9-6F55-3F0C-DA08E6713060}"/>
              </a:ext>
            </a:extLst>
          </p:cNvPr>
          <p:cNvSpPr>
            <a:spLocks noGrp="1"/>
          </p:cNvSpPr>
          <p:nvPr>
            <p:ph type="title" idx="4294967295"/>
          </p:nvPr>
        </p:nvSpPr>
        <p:spPr>
          <a:xfrm>
            <a:off x="154791" y="142090"/>
            <a:ext cx="9717088" cy="1165225"/>
          </a:xfrm>
        </p:spPr>
        <p:txBody>
          <a:bodyPr/>
          <a:lstStyle/>
          <a:p>
            <a:r>
              <a:rPr lang="en-US" dirty="0"/>
              <a:t>Missing Transactions</a:t>
            </a:r>
          </a:p>
        </p:txBody>
      </p:sp>
      <p:pic>
        <p:nvPicPr>
          <p:cNvPr id="5" name="Picture 4">
            <a:extLst>
              <a:ext uri="{FF2B5EF4-FFF2-40B4-BE49-F238E27FC236}">
                <a16:creationId xmlns:a16="http://schemas.microsoft.com/office/drawing/2014/main" id="{D267CADA-0118-BD12-734A-FE1C49287C58}"/>
              </a:ext>
            </a:extLst>
          </p:cNvPr>
          <p:cNvPicPr>
            <a:picLocks noChangeAspect="1"/>
          </p:cNvPicPr>
          <p:nvPr/>
        </p:nvPicPr>
        <p:blipFill>
          <a:blip r:embed="rId3"/>
          <a:stretch>
            <a:fillRect/>
          </a:stretch>
        </p:blipFill>
        <p:spPr>
          <a:xfrm>
            <a:off x="154791" y="1645009"/>
            <a:ext cx="5722386" cy="4056715"/>
          </a:xfrm>
          <a:prstGeom prst="rect">
            <a:avLst/>
          </a:prstGeom>
        </p:spPr>
      </p:pic>
    </p:spTree>
    <p:extLst>
      <p:ext uri="{BB962C8B-B14F-4D97-AF65-F5344CB8AC3E}">
        <p14:creationId xmlns:p14="http://schemas.microsoft.com/office/powerpoint/2010/main" val="25445875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1FA4D-0EB4-C7EC-50CF-53183284AA6A}"/>
              </a:ext>
            </a:extLst>
          </p:cNvPr>
          <p:cNvSpPr>
            <a:spLocks noGrp="1"/>
          </p:cNvSpPr>
          <p:nvPr>
            <p:ph type="title" idx="4294967295"/>
          </p:nvPr>
        </p:nvSpPr>
        <p:spPr>
          <a:xfrm>
            <a:off x="435429" y="329747"/>
            <a:ext cx="10972800" cy="712788"/>
          </a:xfrm>
        </p:spPr>
        <p:txBody>
          <a:bodyPr/>
          <a:lstStyle/>
          <a:p>
            <a:r>
              <a:rPr lang="en-US" sz="2856" dirty="0"/>
              <a:t>Missing Transactions – Missing Account </a:t>
            </a:r>
            <a:endParaRPr lang="en-US" sz="3060" dirty="0"/>
          </a:p>
        </p:txBody>
      </p:sp>
      <p:pic>
        <p:nvPicPr>
          <p:cNvPr id="2" name="Picture 1">
            <a:extLst>
              <a:ext uri="{FF2B5EF4-FFF2-40B4-BE49-F238E27FC236}">
                <a16:creationId xmlns:a16="http://schemas.microsoft.com/office/drawing/2014/main" id="{AF466383-E715-10FA-11E3-F1BF86ED09EE}"/>
              </a:ext>
            </a:extLst>
          </p:cNvPr>
          <p:cNvPicPr>
            <a:picLocks noChangeAspect="1"/>
          </p:cNvPicPr>
          <p:nvPr/>
        </p:nvPicPr>
        <p:blipFill>
          <a:blip r:embed="rId3"/>
          <a:stretch>
            <a:fillRect/>
          </a:stretch>
        </p:blipFill>
        <p:spPr>
          <a:xfrm>
            <a:off x="6139480" y="1215112"/>
            <a:ext cx="5122698" cy="4564299"/>
          </a:xfrm>
          <a:prstGeom prst="rect">
            <a:avLst/>
          </a:prstGeom>
        </p:spPr>
      </p:pic>
      <p:sp>
        <p:nvSpPr>
          <p:cNvPr id="12" name="Content Placeholder 1">
            <a:extLst>
              <a:ext uri="{FF2B5EF4-FFF2-40B4-BE49-F238E27FC236}">
                <a16:creationId xmlns:a16="http://schemas.microsoft.com/office/drawing/2014/main" id="{958F551F-760B-9F63-534E-A6F136BA8A3F}"/>
              </a:ext>
            </a:extLst>
          </p:cNvPr>
          <p:cNvSpPr txBox="1">
            <a:spLocks/>
          </p:cNvSpPr>
          <p:nvPr/>
        </p:nvSpPr>
        <p:spPr>
          <a:xfrm>
            <a:off x="321178" y="1717284"/>
            <a:ext cx="5722386" cy="3776133"/>
          </a:xfrm>
          <a:prstGeom prst="rect">
            <a:avLst/>
          </a:prstGeom>
        </p:spPr>
        <p:txBody>
          <a:bodyPr vert="horz" lIns="93260" tIns="46630" rIns="93260" bIns="4663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56" i="1" dirty="0"/>
              <a:t>Go to &gt;&gt; Inventory &gt;&gt; Setup &gt;&gt; Item Class &gt;&gt; Accounts &gt;&gt; Item Class </a:t>
            </a:r>
          </a:p>
          <a:p>
            <a:r>
              <a:rPr lang="en-US" sz="2856" dirty="0"/>
              <a:t>Confirm account debit and credit are different.</a:t>
            </a:r>
          </a:p>
          <a:p>
            <a:r>
              <a:rPr lang="en-US" sz="2856" dirty="0"/>
              <a:t>Will need to check Item level and class level.</a:t>
            </a:r>
          </a:p>
          <a:p>
            <a:pPr lvl="1" hangingPunct="0">
              <a:lnSpc>
                <a:spcPct val="100000"/>
              </a:lnSpc>
              <a:spcBef>
                <a:spcPts val="0"/>
              </a:spcBef>
            </a:pPr>
            <a:r>
              <a:rPr lang="en-US" sz="2448" i="1" dirty="0"/>
              <a:t>Class Accounts Set up Costing.</a:t>
            </a:r>
          </a:p>
          <a:p>
            <a:pPr marL="0" indent="0" defTabSz="932597" hangingPunct="0">
              <a:lnSpc>
                <a:spcPct val="100000"/>
              </a:lnSpc>
              <a:spcBef>
                <a:spcPts val="0"/>
              </a:spcBef>
              <a:buNone/>
            </a:pPr>
            <a:endParaRPr lang="en-US" sz="2856" i="1" dirty="0">
              <a:solidFill>
                <a:srgbClr val="000000"/>
              </a:solidFill>
              <a:latin typeface="Calibri"/>
              <a:ea typeface="Calibri"/>
              <a:cs typeface="Calibri"/>
              <a:sym typeface="Calibri"/>
            </a:endParaRPr>
          </a:p>
          <a:p>
            <a:endParaRPr lang="en-US" sz="2856" dirty="0"/>
          </a:p>
          <a:p>
            <a:pPr marL="0" indent="0">
              <a:buNone/>
            </a:pPr>
            <a:endParaRPr lang="en-US" sz="2856" dirty="0"/>
          </a:p>
        </p:txBody>
      </p:sp>
    </p:spTree>
    <p:extLst>
      <p:ext uri="{BB962C8B-B14F-4D97-AF65-F5344CB8AC3E}">
        <p14:creationId xmlns:p14="http://schemas.microsoft.com/office/powerpoint/2010/main" val="1854592716"/>
      </p:ext>
    </p:extLst>
  </p:cSld>
  <p:clrMapOvr>
    <a:masterClrMapping/>
  </p:clrMapOvr>
  <p:transition>
    <p:fade/>
  </p:transition>
</p:sld>
</file>

<file path=ppt/theme/theme1.xml><?xml version="1.0" encoding="utf-8"?>
<a:theme xmlns:a="http://schemas.openxmlformats.org/drawingml/2006/main" name="primary with bullets">
  <a:themeElements>
    <a:clrScheme name="Custom 5">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d2a015-485a-400d-b290-ecf68f6652cf">
      <Terms xmlns="http://schemas.microsoft.com/office/infopath/2007/PartnerControls"/>
    </lcf76f155ced4ddcb4097134ff3c332f>
    <TaxCatchAll xmlns="40060f56-dd67-4c74-97f4-8d4b2087e0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5241CFF6E1864895DCD7ADE29FC1C7" ma:contentTypeVersion="18" ma:contentTypeDescription="Create a new document." ma:contentTypeScope="" ma:versionID="18c11557fac8510406916505c59aacae">
  <xsd:schema xmlns:xsd="http://www.w3.org/2001/XMLSchema" xmlns:xs="http://www.w3.org/2001/XMLSchema" xmlns:p="http://schemas.microsoft.com/office/2006/metadata/properties" xmlns:ns2="29d2a015-485a-400d-b290-ecf68f6652cf" xmlns:ns3="40060f56-dd67-4c74-97f4-8d4b2087e08e" targetNamespace="http://schemas.microsoft.com/office/2006/metadata/properties" ma:root="true" ma:fieldsID="bba247b69ceff1d6cdfdebac7a276114" ns2:_="" ns3:_="">
    <xsd:import namespace="29d2a015-485a-400d-b290-ecf68f6652cf"/>
    <xsd:import namespace="40060f56-dd67-4c74-97f4-8d4b2087e0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2a015-485a-400d-b290-ecf68f665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d8785f9-e54f-4c32-bd3d-94d1ae40bbf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060f56-dd67-4c74-97f4-8d4b2087e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53a670-f4ec-49b7-9238-821180cc4ce8}" ma:internalName="TaxCatchAll" ma:showField="CatchAllData" ma:web="40060f56-dd67-4c74-97f4-8d4b2087e0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40060f56-dd67-4c74-97f4-8d4b2087e08e"/>
    <ds:schemaRef ds:uri="29d2a015-485a-400d-b290-ecf68f6652cf"/>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288605DE-A454-490A-B3CB-4C6473F23D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2a015-485a-400d-b290-ecf68f6652cf"/>
    <ds:schemaRef ds:uri="40060f56-dd67-4c74-97f4-8d4b2087e0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1555</TotalTime>
  <Words>2895</Words>
  <Application>Microsoft Office PowerPoint</Application>
  <PresentationFormat>Custom</PresentationFormat>
  <Paragraphs>295</Paragraphs>
  <Slides>32</Slides>
  <Notes>21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Arial</vt:lpstr>
      <vt:lpstr>Calibri</vt:lpstr>
      <vt:lpstr>Calibri Light</vt:lpstr>
      <vt:lpstr>Lucida Sans Unicode</vt:lpstr>
      <vt:lpstr>Poppins</vt:lpstr>
      <vt:lpstr>Poppins SemiBold</vt:lpstr>
      <vt:lpstr>Segoe</vt:lpstr>
      <vt:lpstr>Segoe UI</vt:lpstr>
      <vt:lpstr>Segoe UI</vt:lpstr>
      <vt:lpstr>segoe ui black</vt:lpstr>
      <vt:lpstr>Verdana</vt:lpstr>
      <vt:lpstr>Wingdings</vt:lpstr>
      <vt:lpstr>primary with bullets</vt:lpstr>
      <vt:lpstr>Custom Design</vt:lpstr>
      <vt:lpstr>PowerPoint Presentation</vt:lpstr>
      <vt:lpstr>Reporting Talks before Money Walks - Understand How to Read your Costing Reports.</vt:lpstr>
      <vt:lpstr>Your speakers</vt:lpstr>
      <vt:lpstr>Session Agenda</vt:lpstr>
      <vt:lpstr>PowerPoint Presentation</vt:lpstr>
      <vt:lpstr>What reports should be pulled</vt:lpstr>
      <vt:lpstr>Common Errors</vt:lpstr>
      <vt:lpstr>Missing Transactions</vt:lpstr>
      <vt:lpstr>Missing Transactions – Missing Account </vt:lpstr>
      <vt:lpstr> DEMO 1</vt:lpstr>
      <vt:lpstr>Cost Difference – PO Section</vt:lpstr>
      <vt:lpstr>Cost Difference – Account for Non Inventory</vt:lpstr>
      <vt:lpstr>Cost Difference – Account for Inventory</vt:lpstr>
      <vt:lpstr>Locating Accounts with Smartlists</vt:lpstr>
      <vt:lpstr>Cost Difference – Landed Costs Accounts</vt:lpstr>
      <vt:lpstr>Cost differences – Account Global Level</vt:lpstr>
      <vt:lpstr> DEMO 2</vt:lpstr>
      <vt:lpstr>Cost Differences - Item Class Setup</vt:lpstr>
      <vt:lpstr>Cost Differences - Inventory Adjusted Costs – Account Item Level</vt:lpstr>
      <vt:lpstr>Cost Differences - Inventory Adjusted Costs – Inquiry Window</vt:lpstr>
      <vt:lpstr>Cost Differences – Why have my costs been altered? </vt:lpstr>
      <vt:lpstr>Cost Differences –  Outsourcing Costs in WIP Preferences</vt:lpstr>
      <vt:lpstr>Cost Differences – MO Routers for Timing and Costing</vt:lpstr>
      <vt:lpstr>Cost Differences – PO Linked to MO via Router/Machine</vt:lpstr>
      <vt:lpstr>Cost differences – Work In Progress</vt:lpstr>
      <vt:lpstr> DEMO 3</vt:lpstr>
      <vt:lpstr>Incorrect Accounts</vt:lpstr>
      <vt:lpstr>Historical Inventory Trial Balance</vt:lpstr>
      <vt:lpstr>IV Reset</vt:lpstr>
      <vt:lpstr>Key take-aways</vt:lpstr>
      <vt:lpstr>PowerPoint Presentation</vt:lpstr>
      <vt:lpstr>PowerPoint Presentation</vt:lpstr>
    </vt:vector>
  </TitlesOfParts>
  <Manager/>
  <Company>Dynamic Communities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subject>Cross UG Summit 2017</dc:subject>
  <dc:creator>Ty Hagerott</dc:creator>
  <cp:keywords>Dynamic Communities</cp:keywords>
  <dc:description>Template: Mitchell Derrey; Silver Fox Productions_x000d_
Formatting: _x000d_
Audience Type:</dc:description>
  <cp:lastModifiedBy>Samantha Vislay</cp:lastModifiedBy>
  <cp:revision>12</cp:revision>
  <dcterms:created xsi:type="dcterms:W3CDTF">2018-06-21T13:40:22Z</dcterms:created>
  <dcterms:modified xsi:type="dcterms:W3CDTF">2024-10-09T19:55:23Z</dcterms:modified>
  <cp:category>Dynamic Communities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0x010100595241CFF6E1864895DCD7ADE29FC1C7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ediaServiceImageTags">
    <vt:lpwstr/>
  </property>
</Properties>
</file>