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2" r:id="rId2"/>
    <p:sldMasterId id="2147483724" r:id="rId3"/>
    <p:sldMasterId id="2147483726" r:id="rId4"/>
    <p:sldMasterId id="2147483741" r:id="rId5"/>
    <p:sldMasterId id="2147483753" r:id="rId6"/>
  </p:sldMasterIdLst>
  <p:notesMasterIdLst>
    <p:notesMasterId r:id="rId44"/>
  </p:notesMasterIdLst>
  <p:sldIdLst>
    <p:sldId id="1406" r:id="rId7"/>
    <p:sldId id="267" r:id="rId8"/>
    <p:sldId id="286" r:id="rId9"/>
    <p:sldId id="1428" r:id="rId10"/>
    <p:sldId id="1432" r:id="rId11"/>
    <p:sldId id="1447" r:id="rId12"/>
    <p:sldId id="1423" r:id="rId13"/>
    <p:sldId id="1424" r:id="rId14"/>
    <p:sldId id="1468" r:id="rId15"/>
    <p:sldId id="1450" r:id="rId16"/>
    <p:sldId id="1451" r:id="rId17"/>
    <p:sldId id="1456" r:id="rId18"/>
    <p:sldId id="1452" r:id="rId19"/>
    <p:sldId id="1446" r:id="rId20"/>
    <p:sldId id="1459" r:id="rId21"/>
    <p:sldId id="1430" r:id="rId22"/>
    <p:sldId id="1417" r:id="rId23"/>
    <p:sldId id="1455" r:id="rId24"/>
    <p:sldId id="1434" r:id="rId25"/>
    <p:sldId id="1453" r:id="rId26"/>
    <p:sldId id="1454" r:id="rId27"/>
    <p:sldId id="1457" r:id="rId28"/>
    <p:sldId id="1421" r:id="rId29"/>
    <p:sldId id="1462" r:id="rId30"/>
    <p:sldId id="283" r:id="rId31"/>
    <p:sldId id="1433" r:id="rId32"/>
    <p:sldId id="1461" r:id="rId33"/>
    <p:sldId id="1463" r:id="rId34"/>
    <p:sldId id="1464" r:id="rId35"/>
    <p:sldId id="1466" r:id="rId36"/>
    <p:sldId id="1467" r:id="rId37"/>
    <p:sldId id="1445" r:id="rId38"/>
    <p:sldId id="1458" r:id="rId39"/>
    <p:sldId id="1431" r:id="rId40"/>
    <p:sldId id="1413" r:id="rId41"/>
    <p:sldId id="1402" r:id="rId42"/>
    <p:sldId id="1412" r:id="rId43"/>
  </p:sldIdLst>
  <p:sldSz cx="12192000" cy="6858000"/>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8E7"/>
    <a:srgbClr val="F4FFD9"/>
    <a:srgbClr val="E1F7FF"/>
    <a:srgbClr val="E7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B37BA-E1E8-4A94-93BD-A53AB74D738E}" v="6" dt="2025-10-08T13:01:53.687"/>
    <p1510:client id="{6D42CA65-EB55-4D26-8D1F-5E828041607A}" v="186" dt="2025-10-08T18:31:53.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438" autoAdjust="0"/>
  </p:normalViewPr>
  <p:slideViewPr>
    <p:cSldViewPr snapToGrid="0">
      <p:cViewPr varScale="1">
        <p:scale>
          <a:sx n="70" d="100"/>
          <a:sy n="70"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5C7A0-0741-4A8D-9156-91E368666080}"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5893B4C6-10A2-41A2-90F5-9AB235332334}">
      <dgm:prSet phldrT="[Text]" phldr="0" custT="1"/>
      <dgm:spPr/>
      <dgm:t>
        <a:bodyPr/>
        <a:lstStyle/>
        <a:p>
          <a:r>
            <a:rPr lang="en-US" sz="1000" b="1"/>
            <a:t>Gross Pay</a:t>
          </a:r>
          <a:endParaRPr lang="en-US" sz="1000"/>
        </a:p>
      </dgm:t>
    </dgm:pt>
    <dgm:pt modelId="{221BEACD-3B21-40DD-85FE-D746553F5F9E}" type="parTrans" cxnId="{00C1712A-EFAD-476D-B171-B282887B105E}">
      <dgm:prSet/>
      <dgm:spPr/>
      <dgm:t>
        <a:bodyPr/>
        <a:lstStyle/>
        <a:p>
          <a:endParaRPr lang="en-US"/>
        </a:p>
      </dgm:t>
    </dgm:pt>
    <dgm:pt modelId="{2EFFD943-FB2E-4DE2-A398-C3662A809D4A}" type="sibTrans" cxnId="{00C1712A-EFAD-476D-B171-B282887B105E}">
      <dgm:prSet/>
      <dgm:spPr/>
      <dgm:t>
        <a:bodyPr/>
        <a:lstStyle/>
        <a:p>
          <a:endParaRPr lang="en-US" sz="1000"/>
        </a:p>
      </dgm:t>
    </dgm:pt>
    <dgm:pt modelId="{E64907F2-57BA-4ED0-BF02-59E2CC913C4E}">
      <dgm:prSet phldrT="[Text]" custT="1"/>
      <dgm:spPr/>
      <dgm:t>
        <a:bodyPr/>
        <a:lstStyle/>
        <a:p>
          <a:pPr>
            <a:buNone/>
          </a:pPr>
          <a:r>
            <a:rPr lang="en-US" sz="1000" b="1"/>
            <a:t>Taxable Benefits</a:t>
          </a:r>
          <a:endParaRPr lang="en-US" sz="1000" dirty="0"/>
        </a:p>
      </dgm:t>
    </dgm:pt>
    <dgm:pt modelId="{78BDF5FF-2BF8-4F18-90CA-94C54B2F1971}" type="parTrans" cxnId="{4D2B6003-19B6-4F0B-9141-97B9DAAE5F89}">
      <dgm:prSet/>
      <dgm:spPr/>
      <dgm:t>
        <a:bodyPr/>
        <a:lstStyle/>
        <a:p>
          <a:endParaRPr lang="en-US"/>
        </a:p>
      </dgm:t>
    </dgm:pt>
    <dgm:pt modelId="{914CBECA-0A33-4186-8BFC-5F49C052E934}" type="sibTrans" cxnId="{4D2B6003-19B6-4F0B-9141-97B9DAAE5F89}">
      <dgm:prSet/>
      <dgm:spPr/>
      <dgm:t>
        <a:bodyPr/>
        <a:lstStyle/>
        <a:p>
          <a:endParaRPr lang="en-US" sz="1000"/>
        </a:p>
      </dgm:t>
    </dgm:pt>
    <dgm:pt modelId="{D78FB0CD-8D6C-44C8-B3FF-3C9E9B726F25}">
      <dgm:prSet phldrT="[Text]" custT="1"/>
      <dgm:spPr/>
      <dgm:t>
        <a:bodyPr/>
        <a:lstStyle/>
        <a:p>
          <a:pPr>
            <a:buNone/>
          </a:pPr>
          <a:r>
            <a:rPr lang="en-US" sz="1000" b="1"/>
            <a:t>Tax-Sheltered Annuities (TSA)</a:t>
          </a:r>
          <a:endParaRPr lang="en-US" sz="1000" dirty="0"/>
        </a:p>
      </dgm:t>
    </dgm:pt>
    <dgm:pt modelId="{D5B45C63-7921-45F7-9B20-6CA0DB53000B}" type="parTrans" cxnId="{55B1F842-A857-47C8-AD42-9BB5F4E0D517}">
      <dgm:prSet/>
      <dgm:spPr/>
      <dgm:t>
        <a:bodyPr/>
        <a:lstStyle/>
        <a:p>
          <a:endParaRPr lang="en-US"/>
        </a:p>
      </dgm:t>
    </dgm:pt>
    <dgm:pt modelId="{F4D929A2-E177-478D-B15C-7F451656F633}" type="sibTrans" cxnId="{55B1F842-A857-47C8-AD42-9BB5F4E0D517}">
      <dgm:prSet/>
      <dgm:spPr/>
      <dgm:t>
        <a:bodyPr/>
        <a:lstStyle/>
        <a:p>
          <a:endParaRPr lang="en-US" sz="1000"/>
        </a:p>
      </dgm:t>
    </dgm:pt>
    <dgm:pt modelId="{D03ED474-9028-48B9-8C29-180959B48A31}">
      <dgm:prSet phldrT="[Text]" custT="1"/>
      <dgm:spPr/>
      <dgm:t>
        <a:bodyPr/>
        <a:lstStyle/>
        <a:p>
          <a:pPr>
            <a:buNone/>
          </a:pPr>
          <a:r>
            <a:rPr lang="en-US" sz="1000" b="1"/>
            <a:t>Earned-Income Credit (EIC) </a:t>
          </a:r>
          <a:endParaRPr lang="en-US" sz="1000" dirty="0"/>
        </a:p>
      </dgm:t>
    </dgm:pt>
    <dgm:pt modelId="{89C11BD2-5CDC-4F07-AE56-69DE7EECB681}" type="parTrans" cxnId="{785E17B4-7D82-49D2-AAF5-8ED4B9472E0B}">
      <dgm:prSet/>
      <dgm:spPr/>
      <dgm:t>
        <a:bodyPr/>
        <a:lstStyle/>
        <a:p>
          <a:endParaRPr lang="en-US"/>
        </a:p>
      </dgm:t>
    </dgm:pt>
    <dgm:pt modelId="{548C58C8-4E37-4538-BE0D-A7FDD8A83A99}" type="sibTrans" cxnId="{785E17B4-7D82-49D2-AAF5-8ED4B9472E0B}">
      <dgm:prSet/>
      <dgm:spPr/>
      <dgm:t>
        <a:bodyPr/>
        <a:lstStyle/>
        <a:p>
          <a:endParaRPr lang="en-US" sz="1000"/>
        </a:p>
      </dgm:t>
    </dgm:pt>
    <dgm:pt modelId="{270E6AE7-997C-46BB-87D5-A4AEBFC23102}">
      <dgm:prSet phldrT="[Text]" custT="1"/>
      <dgm:spPr/>
      <dgm:t>
        <a:bodyPr/>
        <a:lstStyle/>
        <a:p>
          <a:pPr>
            <a:buNone/>
          </a:pPr>
          <a:r>
            <a:rPr lang="en-US" sz="1000" dirty="0"/>
            <a:t>Taxes</a:t>
          </a:r>
        </a:p>
      </dgm:t>
    </dgm:pt>
    <dgm:pt modelId="{E7B2CB8B-127B-4249-A038-F9F6AE8531D2}" type="parTrans" cxnId="{1D9C4B27-C46C-4D3C-A5BE-C1305AF2CFEF}">
      <dgm:prSet/>
      <dgm:spPr/>
      <dgm:t>
        <a:bodyPr/>
        <a:lstStyle/>
        <a:p>
          <a:endParaRPr lang="en-US"/>
        </a:p>
      </dgm:t>
    </dgm:pt>
    <dgm:pt modelId="{FB97B1DE-16DD-479E-9AF4-6FDCF182865F}" type="sibTrans" cxnId="{1D9C4B27-C46C-4D3C-A5BE-C1305AF2CFEF}">
      <dgm:prSet/>
      <dgm:spPr/>
      <dgm:t>
        <a:bodyPr/>
        <a:lstStyle/>
        <a:p>
          <a:endParaRPr lang="en-US" sz="1000"/>
        </a:p>
      </dgm:t>
    </dgm:pt>
    <dgm:pt modelId="{3DDB58D2-5DF8-459B-8D8B-7894A8DA6856}">
      <dgm:prSet phldrT="[Text]" custT="1"/>
      <dgm:spPr/>
      <dgm:t>
        <a:bodyPr/>
        <a:lstStyle/>
        <a:p>
          <a:pPr>
            <a:buNone/>
          </a:pPr>
          <a:r>
            <a:rPr lang="en-US" sz="1000" dirty="0"/>
            <a:t>FICA Social Security</a:t>
          </a:r>
        </a:p>
      </dgm:t>
    </dgm:pt>
    <dgm:pt modelId="{DF3B5DDC-E793-4A99-946A-2FE6C16621B0}" type="parTrans" cxnId="{1762DA55-42F0-44DD-9CFD-2AA1E90330B4}">
      <dgm:prSet/>
      <dgm:spPr/>
      <dgm:t>
        <a:bodyPr/>
        <a:lstStyle/>
        <a:p>
          <a:endParaRPr lang="en-US"/>
        </a:p>
      </dgm:t>
    </dgm:pt>
    <dgm:pt modelId="{919BCBEC-09A6-4DDD-91E8-CAC1434D813B}" type="sibTrans" cxnId="{1762DA55-42F0-44DD-9CFD-2AA1E90330B4}">
      <dgm:prSet/>
      <dgm:spPr/>
      <dgm:t>
        <a:bodyPr/>
        <a:lstStyle/>
        <a:p>
          <a:endParaRPr lang="en-US"/>
        </a:p>
      </dgm:t>
    </dgm:pt>
    <dgm:pt modelId="{67544E3D-E808-4C59-A8E2-D609E7C8B777}">
      <dgm:prSet custT="1"/>
      <dgm:spPr/>
      <dgm:t>
        <a:bodyPr/>
        <a:lstStyle/>
        <a:p>
          <a:pPr>
            <a:buNone/>
          </a:pPr>
          <a:r>
            <a:rPr lang="en-US" sz="1000" dirty="0"/>
            <a:t>FICA Medicare</a:t>
          </a:r>
        </a:p>
      </dgm:t>
    </dgm:pt>
    <dgm:pt modelId="{69CE51BA-BCE8-4B65-A559-64F38088703C}" type="parTrans" cxnId="{4D4AFABA-AA4F-4BD1-9D84-13926B859463}">
      <dgm:prSet/>
      <dgm:spPr/>
      <dgm:t>
        <a:bodyPr/>
        <a:lstStyle/>
        <a:p>
          <a:endParaRPr lang="en-US"/>
        </a:p>
      </dgm:t>
    </dgm:pt>
    <dgm:pt modelId="{DE5C55AA-B6F7-4160-8C5D-CDEC6D137781}" type="sibTrans" cxnId="{4D4AFABA-AA4F-4BD1-9D84-13926B859463}">
      <dgm:prSet/>
      <dgm:spPr/>
      <dgm:t>
        <a:bodyPr/>
        <a:lstStyle/>
        <a:p>
          <a:endParaRPr lang="en-US"/>
        </a:p>
      </dgm:t>
    </dgm:pt>
    <dgm:pt modelId="{E5405C98-804E-4865-8DDA-8EC24E8299E8}">
      <dgm:prSet custT="1"/>
      <dgm:spPr/>
      <dgm:t>
        <a:bodyPr/>
        <a:lstStyle/>
        <a:p>
          <a:pPr>
            <a:buNone/>
          </a:pPr>
          <a:r>
            <a:rPr lang="en-US" sz="1000" dirty="0"/>
            <a:t>Federal taxes</a:t>
          </a:r>
        </a:p>
      </dgm:t>
    </dgm:pt>
    <dgm:pt modelId="{FCF925F9-D6CE-4F28-BF38-7E4EFD820FA1}" type="parTrans" cxnId="{3B891D11-0AB6-4A29-A097-87C260ABCA55}">
      <dgm:prSet/>
      <dgm:spPr/>
      <dgm:t>
        <a:bodyPr/>
        <a:lstStyle/>
        <a:p>
          <a:endParaRPr lang="en-US"/>
        </a:p>
      </dgm:t>
    </dgm:pt>
    <dgm:pt modelId="{2C069ECE-0C38-4D03-B818-9DAAAA9383EE}" type="sibTrans" cxnId="{3B891D11-0AB6-4A29-A097-87C260ABCA55}">
      <dgm:prSet/>
      <dgm:spPr/>
      <dgm:t>
        <a:bodyPr/>
        <a:lstStyle/>
        <a:p>
          <a:endParaRPr lang="en-US"/>
        </a:p>
      </dgm:t>
    </dgm:pt>
    <dgm:pt modelId="{993886B1-8AF9-464D-8902-51965FB41B14}">
      <dgm:prSet custT="1"/>
      <dgm:spPr/>
      <dgm:t>
        <a:bodyPr/>
        <a:lstStyle/>
        <a:p>
          <a:pPr>
            <a:buNone/>
          </a:pPr>
          <a:r>
            <a:rPr lang="en-US" sz="1000" dirty="0"/>
            <a:t>State taxes</a:t>
          </a:r>
        </a:p>
      </dgm:t>
    </dgm:pt>
    <dgm:pt modelId="{7A693415-79D5-45E7-9CCD-EA0FB02D05C2}" type="parTrans" cxnId="{13FB820E-08DA-48D1-807B-4EB1D8EEBBA9}">
      <dgm:prSet/>
      <dgm:spPr/>
      <dgm:t>
        <a:bodyPr/>
        <a:lstStyle/>
        <a:p>
          <a:endParaRPr lang="en-US"/>
        </a:p>
      </dgm:t>
    </dgm:pt>
    <dgm:pt modelId="{DDA1DAA5-9BE8-4413-A973-371797937027}" type="sibTrans" cxnId="{13FB820E-08DA-48D1-807B-4EB1D8EEBBA9}">
      <dgm:prSet/>
      <dgm:spPr/>
      <dgm:t>
        <a:bodyPr/>
        <a:lstStyle/>
        <a:p>
          <a:endParaRPr lang="en-US"/>
        </a:p>
      </dgm:t>
    </dgm:pt>
    <dgm:pt modelId="{818E73E2-CC6E-41E9-8F39-E77445D22AD3}">
      <dgm:prSet custT="1"/>
      <dgm:spPr/>
      <dgm:t>
        <a:bodyPr/>
        <a:lstStyle/>
        <a:p>
          <a:pPr>
            <a:buNone/>
          </a:pPr>
          <a:r>
            <a:rPr lang="en-US" sz="1000" dirty="0"/>
            <a:t>Local taxes</a:t>
          </a:r>
        </a:p>
      </dgm:t>
    </dgm:pt>
    <dgm:pt modelId="{7FB73795-A916-4FE4-8262-B078DB5B6068}" type="parTrans" cxnId="{AB1FC5A0-18C8-4DF3-9D4F-2EB31176BD9E}">
      <dgm:prSet/>
      <dgm:spPr/>
      <dgm:t>
        <a:bodyPr/>
        <a:lstStyle/>
        <a:p>
          <a:endParaRPr lang="en-US"/>
        </a:p>
      </dgm:t>
    </dgm:pt>
    <dgm:pt modelId="{FD3FB240-5EF1-4E03-BDEA-FDD26BCCB007}" type="sibTrans" cxnId="{AB1FC5A0-18C8-4DF3-9D4F-2EB31176BD9E}">
      <dgm:prSet/>
      <dgm:spPr/>
      <dgm:t>
        <a:bodyPr/>
        <a:lstStyle/>
        <a:p>
          <a:endParaRPr lang="en-US"/>
        </a:p>
      </dgm:t>
    </dgm:pt>
    <dgm:pt modelId="{CA440595-FAD6-4853-9BF4-464857FCE83A}">
      <dgm:prSet phldrT="[Text]" custT="1"/>
      <dgm:spPr/>
      <dgm:t>
        <a:bodyPr/>
        <a:lstStyle/>
        <a:p>
          <a:pPr>
            <a:buNone/>
          </a:pPr>
          <a:r>
            <a:rPr lang="en-US" sz="1000" b="1"/>
            <a:t>Sequenced Deductions</a:t>
          </a:r>
          <a:endParaRPr lang="en-US" sz="1000" dirty="0"/>
        </a:p>
      </dgm:t>
    </dgm:pt>
    <dgm:pt modelId="{652AFA20-8EC0-47A4-AB28-877F9F0753F0}" type="parTrans" cxnId="{560D97DD-D0BB-4316-AD0C-337234E44C6D}">
      <dgm:prSet/>
      <dgm:spPr/>
      <dgm:t>
        <a:bodyPr/>
        <a:lstStyle/>
        <a:p>
          <a:endParaRPr lang="en-US"/>
        </a:p>
      </dgm:t>
    </dgm:pt>
    <dgm:pt modelId="{FBB4B21C-6977-46C4-84F5-5E2E89C6CE31}" type="sibTrans" cxnId="{560D97DD-D0BB-4316-AD0C-337234E44C6D}">
      <dgm:prSet/>
      <dgm:spPr/>
      <dgm:t>
        <a:bodyPr/>
        <a:lstStyle/>
        <a:p>
          <a:endParaRPr lang="en-US" sz="1000"/>
        </a:p>
      </dgm:t>
    </dgm:pt>
    <dgm:pt modelId="{67F8C219-931C-4598-A74F-11305F3EB614}">
      <dgm:prSet phldrT="[Text]" custT="1"/>
      <dgm:spPr/>
      <dgm:t>
        <a:bodyPr/>
        <a:lstStyle/>
        <a:p>
          <a:pPr>
            <a:buNone/>
          </a:pPr>
          <a:r>
            <a:rPr lang="en-US" sz="1000" b="1"/>
            <a:t>Non-sequenced Deductions</a:t>
          </a:r>
          <a:endParaRPr lang="en-US" sz="1000" dirty="0"/>
        </a:p>
      </dgm:t>
    </dgm:pt>
    <dgm:pt modelId="{023D3385-5442-4573-BB9D-80794EC79D00}" type="parTrans" cxnId="{477985F2-D4DF-41FF-B91E-F1E1CAC00E6E}">
      <dgm:prSet/>
      <dgm:spPr/>
      <dgm:t>
        <a:bodyPr/>
        <a:lstStyle/>
        <a:p>
          <a:endParaRPr lang="en-US"/>
        </a:p>
      </dgm:t>
    </dgm:pt>
    <dgm:pt modelId="{38E69C74-E0DE-4428-A927-FBD4C4A50311}" type="sibTrans" cxnId="{477985F2-D4DF-41FF-B91E-F1E1CAC00E6E}">
      <dgm:prSet/>
      <dgm:spPr/>
      <dgm:t>
        <a:bodyPr/>
        <a:lstStyle/>
        <a:p>
          <a:endParaRPr lang="en-US" sz="1000"/>
        </a:p>
      </dgm:t>
    </dgm:pt>
    <dgm:pt modelId="{D8808491-E3F0-4BD8-8342-AC5913CCC232}">
      <dgm:prSet phldrT="[Text]" custT="1"/>
      <dgm:spPr/>
      <dgm:t>
        <a:bodyPr/>
        <a:lstStyle/>
        <a:p>
          <a:pPr>
            <a:buNone/>
          </a:pPr>
          <a:r>
            <a:rPr lang="en-US" sz="1000" b="1"/>
            <a:t>Nontaxable Benefits</a:t>
          </a:r>
          <a:endParaRPr lang="en-US" sz="1000" dirty="0"/>
        </a:p>
      </dgm:t>
    </dgm:pt>
    <dgm:pt modelId="{9BC005AE-E799-4A5A-878E-D0B823350A8B}" type="parTrans" cxnId="{11F804CE-9268-4CC6-86C7-082D40A8E2A0}">
      <dgm:prSet/>
      <dgm:spPr/>
      <dgm:t>
        <a:bodyPr/>
        <a:lstStyle/>
        <a:p>
          <a:endParaRPr lang="en-US"/>
        </a:p>
      </dgm:t>
    </dgm:pt>
    <dgm:pt modelId="{D8CA3646-C6CF-4470-83A6-D4352C14C84A}" type="sibTrans" cxnId="{11F804CE-9268-4CC6-86C7-082D40A8E2A0}">
      <dgm:prSet/>
      <dgm:spPr/>
      <dgm:t>
        <a:bodyPr/>
        <a:lstStyle/>
        <a:p>
          <a:endParaRPr lang="en-US" sz="1000"/>
        </a:p>
      </dgm:t>
    </dgm:pt>
    <dgm:pt modelId="{969293FE-2167-4014-B678-508AE4BFE27D}">
      <dgm:prSet phldrT="[Text]" custT="1"/>
      <dgm:spPr/>
      <dgm:t>
        <a:bodyPr/>
        <a:lstStyle/>
        <a:p>
          <a:pPr>
            <a:buNone/>
          </a:pPr>
          <a:r>
            <a:rPr lang="en-US" sz="1000" b="1"/>
            <a:t>Advance Paybacks</a:t>
          </a:r>
          <a:endParaRPr lang="en-US" sz="1000" dirty="0"/>
        </a:p>
      </dgm:t>
    </dgm:pt>
    <dgm:pt modelId="{71D871EA-923B-4726-BF9D-F6689E4D5604}" type="parTrans" cxnId="{97C2E476-DF26-4992-AF10-7B399228D529}">
      <dgm:prSet/>
      <dgm:spPr/>
      <dgm:t>
        <a:bodyPr/>
        <a:lstStyle/>
        <a:p>
          <a:endParaRPr lang="en-US"/>
        </a:p>
      </dgm:t>
    </dgm:pt>
    <dgm:pt modelId="{85AD1F04-CEB4-47BC-B13C-D71716469ED0}" type="sibTrans" cxnId="{97C2E476-DF26-4992-AF10-7B399228D529}">
      <dgm:prSet/>
      <dgm:spPr/>
      <dgm:t>
        <a:bodyPr/>
        <a:lstStyle/>
        <a:p>
          <a:endParaRPr lang="en-US" sz="1000"/>
        </a:p>
      </dgm:t>
    </dgm:pt>
    <dgm:pt modelId="{79104970-D1CF-406F-B0C4-83788B892D90}">
      <dgm:prSet phldrT="[Text]" custT="1"/>
      <dgm:spPr/>
      <dgm:t>
        <a:bodyPr/>
        <a:lstStyle/>
        <a:p>
          <a:pPr>
            <a:buNone/>
          </a:pPr>
          <a:r>
            <a:rPr lang="en-US" sz="1000" b="1"/>
            <a:t>Net Pay</a:t>
          </a:r>
          <a:endParaRPr lang="en-US" sz="1000" dirty="0"/>
        </a:p>
      </dgm:t>
    </dgm:pt>
    <dgm:pt modelId="{EDC84614-4BB9-4DB1-8AF1-FADBB292C5C2}" type="parTrans" cxnId="{2AF155A8-9382-42D8-BEEA-33D53E128CB7}">
      <dgm:prSet/>
      <dgm:spPr/>
      <dgm:t>
        <a:bodyPr/>
        <a:lstStyle/>
        <a:p>
          <a:endParaRPr lang="en-US"/>
        </a:p>
      </dgm:t>
    </dgm:pt>
    <dgm:pt modelId="{A2EF85A5-7A33-4533-9015-2BCA97F50098}" type="sibTrans" cxnId="{2AF155A8-9382-42D8-BEEA-33D53E128CB7}">
      <dgm:prSet/>
      <dgm:spPr/>
      <dgm:t>
        <a:bodyPr/>
        <a:lstStyle/>
        <a:p>
          <a:endParaRPr lang="en-US"/>
        </a:p>
      </dgm:t>
    </dgm:pt>
    <dgm:pt modelId="{AF1D9072-3FD9-4575-9FEA-4B84F8E32A8B}" type="pres">
      <dgm:prSet presAssocID="{5C45C7A0-0741-4A8D-9156-91E368666080}" presName="Name0" presStyleCnt="0">
        <dgm:presLayoutVars>
          <dgm:dir/>
          <dgm:resizeHandles/>
        </dgm:presLayoutVars>
      </dgm:prSet>
      <dgm:spPr/>
    </dgm:pt>
    <dgm:pt modelId="{287CED88-BD43-4D91-9B70-C6809B0213BA}" type="pres">
      <dgm:prSet presAssocID="{5893B4C6-10A2-41A2-90F5-9AB235332334}" presName="compNode" presStyleCnt="0"/>
      <dgm:spPr/>
    </dgm:pt>
    <dgm:pt modelId="{458ED05A-531E-44DE-A416-9B2CA939C65F}" type="pres">
      <dgm:prSet presAssocID="{5893B4C6-10A2-41A2-90F5-9AB235332334}" presName="dummyConnPt" presStyleCnt="0"/>
      <dgm:spPr/>
    </dgm:pt>
    <dgm:pt modelId="{C2520DDE-EC3C-48CC-B49D-6433AD91B076}" type="pres">
      <dgm:prSet presAssocID="{5893B4C6-10A2-41A2-90F5-9AB235332334}" presName="node" presStyleLbl="node1" presStyleIdx="0" presStyleCnt="10">
        <dgm:presLayoutVars>
          <dgm:bulletEnabled val="1"/>
        </dgm:presLayoutVars>
      </dgm:prSet>
      <dgm:spPr/>
    </dgm:pt>
    <dgm:pt modelId="{6D321809-E0FC-41F0-830C-C0367B23D660}" type="pres">
      <dgm:prSet presAssocID="{2EFFD943-FB2E-4DE2-A398-C3662A809D4A}" presName="sibTrans" presStyleLbl="bgSibTrans2D1" presStyleIdx="0" presStyleCnt="9"/>
      <dgm:spPr/>
    </dgm:pt>
    <dgm:pt modelId="{E10E8C2B-09D6-4C26-943A-A07CC0516D29}" type="pres">
      <dgm:prSet presAssocID="{E64907F2-57BA-4ED0-BF02-59E2CC913C4E}" presName="compNode" presStyleCnt="0"/>
      <dgm:spPr/>
    </dgm:pt>
    <dgm:pt modelId="{C3B5D4D3-176C-4048-866C-F2BE2D417E73}" type="pres">
      <dgm:prSet presAssocID="{E64907F2-57BA-4ED0-BF02-59E2CC913C4E}" presName="dummyConnPt" presStyleCnt="0"/>
      <dgm:spPr/>
    </dgm:pt>
    <dgm:pt modelId="{ED335322-ABED-4661-AD9A-BBC175B27419}" type="pres">
      <dgm:prSet presAssocID="{E64907F2-57BA-4ED0-BF02-59E2CC913C4E}" presName="node" presStyleLbl="node1" presStyleIdx="1" presStyleCnt="10">
        <dgm:presLayoutVars>
          <dgm:bulletEnabled val="1"/>
        </dgm:presLayoutVars>
      </dgm:prSet>
      <dgm:spPr/>
    </dgm:pt>
    <dgm:pt modelId="{A7CD85C2-E689-4207-B20B-363665D53CF3}" type="pres">
      <dgm:prSet presAssocID="{914CBECA-0A33-4186-8BFC-5F49C052E934}" presName="sibTrans" presStyleLbl="bgSibTrans2D1" presStyleIdx="1" presStyleCnt="9"/>
      <dgm:spPr/>
    </dgm:pt>
    <dgm:pt modelId="{AF592894-7EEE-4B4A-A6E9-926CE940761C}" type="pres">
      <dgm:prSet presAssocID="{D78FB0CD-8D6C-44C8-B3FF-3C9E9B726F25}" presName="compNode" presStyleCnt="0"/>
      <dgm:spPr/>
    </dgm:pt>
    <dgm:pt modelId="{155D3694-87F6-4348-A4D7-CC407EDF0A21}" type="pres">
      <dgm:prSet presAssocID="{D78FB0CD-8D6C-44C8-B3FF-3C9E9B726F25}" presName="dummyConnPt" presStyleCnt="0"/>
      <dgm:spPr/>
    </dgm:pt>
    <dgm:pt modelId="{EBA4B546-5261-4DEA-8C53-AE93FF71FBA8}" type="pres">
      <dgm:prSet presAssocID="{D78FB0CD-8D6C-44C8-B3FF-3C9E9B726F25}" presName="node" presStyleLbl="node1" presStyleIdx="2" presStyleCnt="10">
        <dgm:presLayoutVars>
          <dgm:bulletEnabled val="1"/>
        </dgm:presLayoutVars>
      </dgm:prSet>
      <dgm:spPr/>
    </dgm:pt>
    <dgm:pt modelId="{236B2227-FCDA-4FDC-8E6C-930978D62533}" type="pres">
      <dgm:prSet presAssocID="{F4D929A2-E177-478D-B15C-7F451656F633}" presName="sibTrans" presStyleLbl="bgSibTrans2D1" presStyleIdx="2" presStyleCnt="9"/>
      <dgm:spPr/>
    </dgm:pt>
    <dgm:pt modelId="{7A837688-008A-41D3-8D19-7B7940DCA0AD}" type="pres">
      <dgm:prSet presAssocID="{D03ED474-9028-48B9-8C29-180959B48A31}" presName="compNode" presStyleCnt="0"/>
      <dgm:spPr/>
    </dgm:pt>
    <dgm:pt modelId="{677E3B23-E290-429D-9975-28AAF330CEE1}" type="pres">
      <dgm:prSet presAssocID="{D03ED474-9028-48B9-8C29-180959B48A31}" presName="dummyConnPt" presStyleCnt="0"/>
      <dgm:spPr/>
    </dgm:pt>
    <dgm:pt modelId="{645BE39F-AF36-42B7-AF1E-3C89C58950A0}" type="pres">
      <dgm:prSet presAssocID="{D03ED474-9028-48B9-8C29-180959B48A31}" presName="node" presStyleLbl="node1" presStyleIdx="3" presStyleCnt="10">
        <dgm:presLayoutVars>
          <dgm:bulletEnabled val="1"/>
        </dgm:presLayoutVars>
      </dgm:prSet>
      <dgm:spPr/>
    </dgm:pt>
    <dgm:pt modelId="{6995AAA4-5FAF-4AFB-B541-C2724D2E4F8A}" type="pres">
      <dgm:prSet presAssocID="{548C58C8-4E37-4538-BE0D-A7FDD8A83A99}" presName="sibTrans" presStyleLbl="bgSibTrans2D1" presStyleIdx="3" presStyleCnt="9"/>
      <dgm:spPr/>
    </dgm:pt>
    <dgm:pt modelId="{50834F8D-692B-4AE5-8B35-D034D6063C26}" type="pres">
      <dgm:prSet presAssocID="{270E6AE7-997C-46BB-87D5-A4AEBFC23102}" presName="compNode" presStyleCnt="0"/>
      <dgm:spPr/>
    </dgm:pt>
    <dgm:pt modelId="{D282FCB4-235B-46A5-8DAF-D85F37D52343}" type="pres">
      <dgm:prSet presAssocID="{270E6AE7-997C-46BB-87D5-A4AEBFC23102}" presName="dummyConnPt" presStyleCnt="0"/>
      <dgm:spPr/>
    </dgm:pt>
    <dgm:pt modelId="{7D044916-4566-4368-B885-6914757B5041}" type="pres">
      <dgm:prSet presAssocID="{270E6AE7-997C-46BB-87D5-A4AEBFC23102}" presName="node" presStyleLbl="node1" presStyleIdx="4" presStyleCnt="10" custScaleY="114950">
        <dgm:presLayoutVars>
          <dgm:bulletEnabled val="1"/>
        </dgm:presLayoutVars>
      </dgm:prSet>
      <dgm:spPr/>
    </dgm:pt>
    <dgm:pt modelId="{6F6B39D3-9F47-45CD-8A6F-8D228AAEADE6}" type="pres">
      <dgm:prSet presAssocID="{FB97B1DE-16DD-479E-9AF4-6FDCF182865F}" presName="sibTrans" presStyleLbl="bgSibTrans2D1" presStyleIdx="4" presStyleCnt="9"/>
      <dgm:spPr/>
    </dgm:pt>
    <dgm:pt modelId="{A4CB87D8-DA42-405D-99C7-9440092775A2}" type="pres">
      <dgm:prSet presAssocID="{CA440595-FAD6-4853-9BF4-464857FCE83A}" presName="compNode" presStyleCnt="0"/>
      <dgm:spPr/>
    </dgm:pt>
    <dgm:pt modelId="{379065AC-7D6F-4569-ACE8-0BC042AD3E20}" type="pres">
      <dgm:prSet presAssocID="{CA440595-FAD6-4853-9BF4-464857FCE83A}" presName="dummyConnPt" presStyleCnt="0"/>
      <dgm:spPr/>
    </dgm:pt>
    <dgm:pt modelId="{2129C272-4046-4C9E-83EF-4ED819260D01}" type="pres">
      <dgm:prSet presAssocID="{CA440595-FAD6-4853-9BF4-464857FCE83A}" presName="node" presStyleLbl="node1" presStyleIdx="5" presStyleCnt="10">
        <dgm:presLayoutVars>
          <dgm:bulletEnabled val="1"/>
        </dgm:presLayoutVars>
      </dgm:prSet>
      <dgm:spPr/>
    </dgm:pt>
    <dgm:pt modelId="{E1E365CA-A876-4FB1-A84F-C3E18EE37F90}" type="pres">
      <dgm:prSet presAssocID="{FBB4B21C-6977-46C4-84F5-5E2E89C6CE31}" presName="sibTrans" presStyleLbl="bgSibTrans2D1" presStyleIdx="5" presStyleCnt="9"/>
      <dgm:spPr/>
    </dgm:pt>
    <dgm:pt modelId="{0F345B05-808C-4621-BC8C-00D9E164674A}" type="pres">
      <dgm:prSet presAssocID="{67F8C219-931C-4598-A74F-11305F3EB614}" presName="compNode" presStyleCnt="0"/>
      <dgm:spPr/>
    </dgm:pt>
    <dgm:pt modelId="{A87B2B55-B170-4EFD-905D-2497A5AF947B}" type="pres">
      <dgm:prSet presAssocID="{67F8C219-931C-4598-A74F-11305F3EB614}" presName="dummyConnPt" presStyleCnt="0"/>
      <dgm:spPr/>
    </dgm:pt>
    <dgm:pt modelId="{A4CA3821-8D6D-4DDF-91F3-08DAB6293B9A}" type="pres">
      <dgm:prSet presAssocID="{67F8C219-931C-4598-A74F-11305F3EB614}" presName="node" presStyleLbl="node1" presStyleIdx="6" presStyleCnt="10">
        <dgm:presLayoutVars>
          <dgm:bulletEnabled val="1"/>
        </dgm:presLayoutVars>
      </dgm:prSet>
      <dgm:spPr/>
    </dgm:pt>
    <dgm:pt modelId="{CA38F7D7-E464-4CAE-AE54-4FE130154C61}" type="pres">
      <dgm:prSet presAssocID="{38E69C74-E0DE-4428-A927-FBD4C4A50311}" presName="sibTrans" presStyleLbl="bgSibTrans2D1" presStyleIdx="6" presStyleCnt="9"/>
      <dgm:spPr/>
    </dgm:pt>
    <dgm:pt modelId="{62FA8721-C49E-4714-829B-FFA74A84356B}" type="pres">
      <dgm:prSet presAssocID="{D8808491-E3F0-4BD8-8342-AC5913CCC232}" presName="compNode" presStyleCnt="0"/>
      <dgm:spPr/>
    </dgm:pt>
    <dgm:pt modelId="{BB836724-E615-4218-B388-C40C79DEB92C}" type="pres">
      <dgm:prSet presAssocID="{D8808491-E3F0-4BD8-8342-AC5913CCC232}" presName="dummyConnPt" presStyleCnt="0"/>
      <dgm:spPr/>
    </dgm:pt>
    <dgm:pt modelId="{777F354A-C442-47E7-A87C-DD42CFD45503}" type="pres">
      <dgm:prSet presAssocID="{D8808491-E3F0-4BD8-8342-AC5913CCC232}" presName="node" presStyleLbl="node1" presStyleIdx="7" presStyleCnt="10">
        <dgm:presLayoutVars>
          <dgm:bulletEnabled val="1"/>
        </dgm:presLayoutVars>
      </dgm:prSet>
      <dgm:spPr/>
    </dgm:pt>
    <dgm:pt modelId="{E46441B8-8868-4AA6-A03A-10D021BBAA38}" type="pres">
      <dgm:prSet presAssocID="{D8CA3646-C6CF-4470-83A6-D4352C14C84A}" presName="sibTrans" presStyleLbl="bgSibTrans2D1" presStyleIdx="7" presStyleCnt="9"/>
      <dgm:spPr/>
    </dgm:pt>
    <dgm:pt modelId="{DCB4A65E-3449-4136-955A-2BB3BA70F724}" type="pres">
      <dgm:prSet presAssocID="{969293FE-2167-4014-B678-508AE4BFE27D}" presName="compNode" presStyleCnt="0"/>
      <dgm:spPr/>
    </dgm:pt>
    <dgm:pt modelId="{4790AC03-2E50-429B-84E9-934FE2B4EC66}" type="pres">
      <dgm:prSet presAssocID="{969293FE-2167-4014-B678-508AE4BFE27D}" presName="dummyConnPt" presStyleCnt="0"/>
      <dgm:spPr/>
    </dgm:pt>
    <dgm:pt modelId="{446E82C4-8659-449D-BBFA-7F0D59796F9A}" type="pres">
      <dgm:prSet presAssocID="{969293FE-2167-4014-B678-508AE4BFE27D}" presName="node" presStyleLbl="node1" presStyleIdx="8" presStyleCnt="10">
        <dgm:presLayoutVars>
          <dgm:bulletEnabled val="1"/>
        </dgm:presLayoutVars>
      </dgm:prSet>
      <dgm:spPr/>
    </dgm:pt>
    <dgm:pt modelId="{68C793BB-3AEC-4FF5-9369-C9D98B0F0110}" type="pres">
      <dgm:prSet presAssocID="{85AD1F04-CEB4-47BC-B13C-D71716469ED0}" presName="sibTrans" presStyleLbl="bgSibTrans2D1" presStyleIdx="8" presStyleCnt="9"/>
      <dgm:spPr/>
    </dgm:pt>
    <dgm:pt modelId="{B8E247BF-C59D-4149-BDF5-D13990432937}" type="pres">
      <dgm:prSet presAssocID="{79104970-D1CF-406F-B0C4-83788B892D90}" presName="compNode" presStyleCnt="0"/>
      <dgm:spPr/>
    </dgm:pt>
    <dgm:pt modelId="{2B4AF1A0-752D-404B-8374-49A3C0979995}" type="pres">
      <dgm:prSet presAssocID="{79104970-D1CF-406F-B0C4-83788B892D90}" presName="dummyConnPt" presStyleCnt="0"/>
      <dgm:spPr/>
    </dgm:pt>
    <dgm:pt modelId="{4750913E-DA52-4F3C-9D3B-9E8D1AD58210}" type="pres">
      <dgm:prSet presAssocID="{79104970-D1CF-406F-B0C4-83788B892D90}" presName="node" presStyleLbl="node1" presStyleIdx="9" presStyleCnt="10">
        <dgm:presLayoutVars>
          <dgm:bulletEnabled val="1"/>
        </dgm:presLayoutVars>
      </dgm:prSet>
      <dgm:spPr/>
    </dgm:pt>
  </dgm:ptLst>
  <dgm:cxnLst>
    <dgm:cxn modelId="{4D2B6003-19B6-4F0B-9141-97B9DAAE5F89}" srcId="{5C45C7A0-0741-4A8D-9156-91E368666080}" destId="{E64907F2-57BA-4ED0-BF02-59E2CC913C4E}" srcOrd="1" destOrd="0" parTransId="{78BDF5FF-2BF8-4F18-90CA-94C54B2F1971}" sibTransId="{914CBECA-0A33-4186-8BFC-5F49C052E934}"/>
    <dgm:cxn modelId="{202CBA0C-E275-4436-A742-C8E2B362AD21}" type="presOf" srcId="{85AD1F04-CEB4-47BC-B13C-D71716469ED0}" destId="{68C793BB-3AEC-4FF5-9369-C9D98B0F0110}" srcOrd="0" destOrd="0" presId="urn:microsoft.com/office/officeart/2005/8/layout/bProcess4"/>
    <dgm:cxn modelId="{13FB820E-08DA-48D1-807B-4EB1D8EEBBA9}" srcId="{270E6AE7-997C-46BB-87D5-A4AEBFC23102}" destId="{993886B1-8AF9-464D-8902-51965FB41B14}" srcOrd="3" destOrd="0" parTransId="{7A693415-79D5-45E7-9CCD-EA0FB02D05C2}" sibTransId="{DDA1DAA5-9BE8-4413-A973-371797937027}"/>
    <dgm:cxn modelId="{AC84BD0F-B935-441E-BF10-C19296C8C359}" type="presOf" srcId="{CA440595-FAD6-4853-9BF4-464857FCE83A}" destId="{2129C272-4046-4C9E-83EF-4ED819260D01}" srcOrd="0" destOrd="0" presId="urn:microsoft.com/office/officeart/2005/8/layout/bProcess4"/>
    <dgm:cxn modelId="{3B891D11-0AB6-4A29-A097-87C260ABCA55}" srcId="{270E6AE7-997C-46BB-87D5-A4AEBFC23102}" destId="{E5405C98-804E-4865-8DDA-8EC24E8299E8}" srcOrd="2" destOrd="0" parTransId="{FCF925F9-D6CE-4F28-BF38-7E4EFD820FA1}" sibTransId="{2C069ECE-0C38-4D03-B818-9DAAAA9383EE}"/>
    <dgm:cxn modelId="{FC90DB23-6054-4182-8407-FA51D870430C}" type="presOf" srcId="{67F8C219-931C-4598-A74F-11305F3EB614}" destId="{A4CA3821-8D6D-4DDF-91F3-08DAB6293B9A}" srcOrd="0" destOrd="0" presId="urn:microsoft.com/office/officeart/2005/8/layout/bProcess4"/>
    <dgm:cxn modelId="{1D9C4B27-C46C-4D3C-A5BE-C1305AF2CFEF}" srcId="{5C45C7A0-0741-4A8D-9156-91E368666080}" destId="{270E6AE7-997C-46BB-87D5-A4AEBFC23102}" srcOrd="4" destOrd="0" parTransId="{E7B2CB8B-127B-4249-A038-F9F6AE8531D2}" sibTransId="{FB97B1DE-16DD-479E-9AF4-6FDCF182865F}"/>
    <dgm:cxn modelId="{00C1712A-EFAD-476D-B171-B282887B105E}" srcId="{5C45C7A0-0741-4A8D-9156-91E368666080}" destId="{5893B4C6-10A2-41A2-90F5-9AB235332334}" srcOrd="0" destOrd="0" parTransId="{221BEACD-3B21-40DD-85FE-D746553F5F9E}" sibTransId="{2EFFD943-FB2E-4DE2-A398-C3662A809D4A}"/>
    <dgm:cxn modelId="{64375839-D5B0-459E-9587-2365608FEEF0}" type="presOf" srcId="{D03ED474-9028-48B9-8C29-180959B48A31}" destId="{645BE39F-AF36-42B7-AF1E-3C89C58950A0}" srcOrd="0" destOrd="0" presId="urn:microsoft.com/office/officeart/2005/8/layout/bProcess4"/>
    <dgm:cxn modelId="{2F930460-7B71-4F10-A026-C03C1CB03FCA}" type="presOf" srcId="{818E73E2-CC6E-41E9-8F39-E77445D22AD3}" destId="{7D044916-4566-4368-B885-6914757B5041}" srcOrd="0" destOrd="5" presId="urn:microsoft.com/office/officeart/2005/8/layout/bProcess4"/>
    <dgm:cxn modelId="{DBF43F61-54F6-44F1-9618-99763BE6A9E7}" type="presOf" srcId="{79104970-D1CF-406F-B0C4-83788B892D90}" destId="{4750913E-DA52-4F3C-9D3B-9E8D1AD58210}" srcOrd="0" destOrd="0" presId="urn:microsoft.com/office/officeart/2005/8/layout/bProcess4"/>
    <dgm:cxn modelId="{55B1F842-A857-47C8-AD42-9BB5F4E0D517}" srcId="{5C45C7A0-0741-4A8D-9156-91E368666080}" destId="{D78FB0CD-8D6C-44C8-B3FF-3C9E9B726F25}" srcOrd="2" destOrd="0" parTransId="{D5B45C63-7921-45F7-9B20-6CA0DB53000B}" sibTransId="{F4D929A2-E177-478D-B15C-7F451656F633}"/>
    <dgm:cxn modelId="{6E7BF149-3E4E-46A0-A2BF-081ECD7E2B18}" type="presOf" srcId="{FB97B1DE-16DD-479E-9AF4-6FDCF182865F}" destId="{6F6B39D3-9F47-45CD-8A6F-8D228AAEADE6}" srcOrd="0" destOrd="0" presId="urn:microsoft.com/office/officeart/2005/8/layout/bProcess4"/>
    <dgm:cxn modelId="{1762DA55-42F0-44DD-9CFD-2AA1E90330B4}" srcId="{270E6AE7-997C-46BB-87D5-A4AEBFC23102}" destId="{3DDB58D2-5DF8-459B-8D8B-7894A8DA6856}" srcOrd="0" destOrd="0" parTransId="{DF3B5DDC-E793-4A99-946A-2FE6C16621B0}" sibTransId="{919BCBEC-09A6-4DDD-91E8-CAC1434D813B}"/>
    <dgm:cxn modelId="{97C2E476-DF26-4992-AF10-7B399228D529}" srcId="{5C45C7A0-0741-4A8D-9156-91E368666080}" destId="{969293FE-2167-4014-B678-508AE4BFE27D}" srcOrd="8" destOrd="0" parTransId="{71D871EA-923B-4726-BF9D-F6689E4D5604}" sibTransId="{85AD1F04-CEB4-47BC-B13C-D71716469ED0}"/>
    <dgm:cxn modelId="{CA4E217C-0841-4BB3-89A0-42C27BD307EB}" type="presOf" srcId="{D78FB0CD-8D6C-44C8-B3FF-3C9E9B726F25}" destId="{EBA4B546-5261-4DEA-8C53-AE93FF71FBA8}" srcOrd="0" destOrd="0" presId="urn:microsoft.com/office/officeart/2005/8/layout/bProcess4"/>
    <dgm:cxn modelId="{B21D4C81-E2A4-43A4-8B32-27AC13BA4354}" type="presOf" srcId="{3DDB58D2-5DF8-459B-8D8B-7894A8DA6856}" destId="{7D044916-4566-4368-B885-6914757B5041}" srcOrd="0" destOrd="1" presId="urn:microsoft.com/office/officeart/2005/8/layout/bProcess4"/>
    <dgm:cxn modelId="{F3949583-DB8F-4ADD-8521-5C113AB40F18}" type="presOf" srcId="{2EFFD943-FB2E-4DE2-A398-C3662A809D4A}" destId="{6D321809-E0FC-41F0-830C-C0367B23D660}" srcOrd="0" destOrd="0" presId="urn:microsoft.com/office/officeart/2005/8/layout/bProcess4"/>
    <dgm:cxn modelId="{EF7C9889-1F84-43E3-B42D-5F4DE2AA69B8}" type="presOf" srcId="{914CBECA-0A33-4186-8BFC-5F49C052E934}" destId="{A7CD85C2-E689-4207-B20B-363665D53CF3}" srcOrd="0" destOrd="0" presId="urn:microsoft.com/office/officeart/2005/8/layout/bProcess4"/>
    <dgm:cxn modelId="{D7113192-6DB7-425A-8429-63F1A3D7DE74}" type="presOf" srcId="{969293FE-2167-4014-B678-508AE4BFE27D}" destId="{446E82C4-8659-449D-BBFA-7F0D59796F9A}" srcOrd="0" destOrd="0" presId="urn:microsoft.com/office/officeart/2005/8/layout/bProcess4"/>
    <dgm:cxn modelId="{B04E9296-7429-41A4-A679-E1CA0BD3C197}" type="presOf" srcId="{270E6AE7-997C-46BB-87D5-A4AEBFC23102}" destId="{7D044916-4566-4368-B885-6914757B5041}" srcOrd="0" destOrd="0" presId="urn:microsoft.com/office/officeart/2005/8/layout/bProcess4"/>
    <dgm:cxn modelId="{B3FBE29A-7A8F-4169-BFEB-A82E25D5059C}" type="presOf" srcId="{FBB4B21C-6977-46C4-84F5-5E2E89C6CE31}" destId="{E1E365CA-A876-4FB1-A84F-C3E18EE37F90}" srcOrd="0" destOrd="0" presId="urn:microsoft.com/office/officeart/2005/8/layout/bProcess4"/>
    <dgm:cxn modelId="{AB1FC5A0-18C8-4DF3-9D4F-2EB31176BD9E}" srcId="{270E6AE7-997C-46BB-87D5-A4AEBFC23102}" destId="{818E73E2-CC6E-41E9-8F39-E77445D22AD3}" srcOrd="4" destOrd="0" parTransId="{7FB73795-A916-4FE4-8262-B078DB5B6068}" sibTransId="{FD3FB240-5EF1-4E03-BDEA-FDD26BCCB007}"/>
    <dgm:cxn modelId="{276F6BA2-3473-4D51-B6FC-314ECC89B128}" type="presOf" srcId="{993886B1-8AF9-464D-8902-51965FB41B14}" destId="{7D044916-4566-4368-B885-6914757B5041}" srcOrd="0" destOrd="4" presId="urn:microsoft.com/office/officeart/2005/8/layout/bProcess4"/>
    <dgm:cxn modelId="{2AF155A8-9382-42D8-BEEA-33D53E128CB7}" srcId="{5C45C7A0-0741-4A8D-9156-91E368666080}" destId="{79104970-D1CF-406F-B0C4-83788B892D90}" srcOrd="9" destOrd="0" parTransId="{EDC84614-4BB9-4DB1-8AF1-FADBB292C5C2}" sibTransId="{A2EF85A5-7A33-4533-9015-2BCA97F50098}"/>
    <dgm:cxn modelId="{785E17B4-7D82-49D2-AAF5-8ED4B9472E0B}" srcId="{5C45C7A0-0741-4A8D-9156-91E368666080}" destId="{D03ED474-9028-48B9-8C29-180959B48A31}" srcOrd="3" destOrd="0" parTransId="{89C11BD2-5CDC-4F07-AE56-69DE7EECB681}" sibTransId="{548C58C8-4E37-4538-BE0D-A7FDD8A83A99}"/>
    <dgm:cxn modelId="{5C49EEB6-FD0B-40BC-8E5C-9B3E93968148}" type="presOf" srcId="{E64907F2-57BA-4ED0-BF02-59E2CC913C4E}" destId="{ED335322-ABED-4661-AD9A-BBC175B27419}" srcOrd="0" destOrd="0" presId="urn:microsoft.com/office/officeart/2005/8/layout/bProcess4"/>
    <dgm:cxn modelId="{A4373EB8-EDFE-4007-B8BF-D48B1CA2948B}" type="presOf" srcId="{5C45C7A0-0741-4A8D-9156-91E368666080}" destId="{AF1D9072-3FD9-4575-9FEA-4B84F8E32A8B}" srcOrd="0" destOrd="0" presId="urn:microsoft.com/office/officeart/2005/8/layout/bProcess4"/>
    <dgm:cxn modelId="{4D4AFABA-AA4F-4BD1-9D84-13926B859463}" srcId="{270E6AE7-997C-46BB-87D5-A4AEBFC23102}" destId="{67544E3D-E808-4C59-A8E2-D609E7C8B777}" srcOrd="1" destOrd="0" parTransId="{69CE51BA-BCE8-4B65-A559-64F38088703C}" sibTransId="{DE5C55AA-B6F7-4160-8C5D-CDEC6D137781}"/>
    <dgm:cxn modelId="{9CFBF6BF-D20D-4ED0-9915-C13BE20FDF5C}" type="presOf" srcId="{E5405C98-804E-4865-8DDA-8EC24E8299E8}" destId="{7D044916-4566-4368-B885-6914757B5041}" srcOrd="0" destOrd="3" presId="urn:microsoft.com/office/officeart/2005/8/layout/bProcess4"/>
    <dgm:cxn modelId="{098A0BC0-02A4-44E9-AE19-83470C4ED180}" type="presOf" srcId="{38E69C74-E0DE-4428-A927-FBD4C4A50311}" destId="{CA38F7D7-E464-4CAE-AE54-4FE130154C61}" srcOrd="0" destOrd="0" presId="urn:microsoft.com/office/officeart/2005/8/layout/bProcess4"/>
    <dgm:cxn modelId="{E5148FC6-5658-4B82-8537-BD66A699E6BA}" type="presOf" srcId="{548C58C8-4E37-4538-BE0D-A7FDD8A83A99}" destId="{6995AAA4-5FAF-4AFB-B541-C2724D2E4F8A}" srcOrd="0" destOrd="0" presId="urn:microsoft.com/office/officeart/2005/8/layout/bProcess4"/>
    <dgm:cxn modelId="{11F804CE-9268-4CC6-86C7-082D40A8E2A0}" srcId="{5C45C7A0-0741-4A8D-9156-91E368666080}" destId="{D8808491-E3F0-4BD8-8342-AC5913CCC232}" srcOrd="7" destOrd="0" parTransId="{9BC005AE-E799-4A5A-878E-D0B823350A8B}" sibTransId="{D8CA3646-C6CF-4470-83A6-D4352C14C84A}"/>
    <dgm:cxn modelId="{CDC03DD2-1A06-4B42-A183-D54040B415FB}" type="presOf" srcId="{5893B4C6-10A2-41A2-90F5-9AB235332334}" destId="{C2520DDE-EC3C-48CC-B49D-6433AD91B076}" srcOrd="0" destOrd="0" presId="urn:microsoft.com/office/officeart/2005/8/layout/bProcess4"/>
    <dgm:cxn modelId="{560D97DD-D0BB-4316-AD0C-337234E44C6D}" srcId="{5C45C7A0-0741-4A8D-9156-91E368666080}" destId="{CA440595-FAD6-4853-9BF4-464857FCE83A}" srcOrd="5" destOrd="0" parTransId="{652AFA20-8EC0-47A4-AB28-877F9F0753F0}" sibTransId="{FBB4B21C-6977-46C4-84F5-5E2E89C6CE31}"/>
    <dgm:cxn modelId="{BB31BEE1-B39A-412C-8174-FFFAAB403F9A}" type="presOf" srcId="{F4D929A2-E177-478D-B15C-7F451656F633}" destId="{236B2227-FCDA-4FDC-8E6C-930978D62533}" srcOrd="0" destOrd="0" presId="urn:microsoft.com/office/officeart/2005/8/layout/bProcess4"/>
    <dgm:cxn modelId="{F25DD1E6-CEDC-4333-B1D5-8313FB3E8023}" type="presOf" srcId="{67544E3D-E808-4C59-A8E2-D609E7C8B777}" destId="{7D044916-4566-4368-B885-6914757B5041}" srcOrd="0" destOrd="2" presId="urn:microsoft.com/office/officeart/2005/8/layout/bProcess4"/>
    <dgm:cxn modelId="{920409E7-AAB1-4505-B541-8DDD713B12BB}" type="presOf" srcId="{D8808491-E3F0-4BD8-8342-AC5913CCC232}" destId="{777F354A-C442-47E7-A87C-DD42CFD45503}" srcOrd="0" destOrd="0" presId="urn:microsoft.com/office/officeart/2005/8/layout/bProcess4"/>
    <dgm:cxn modelId="{9FFB38EA-549A-4E3D-BC3D-0F56AA5E7A52}" type="presOf" srcId="{D8CA3646-C6CF-4470-83A6-D4352C14C84A}" destId="{E46441B8-8868-4AA6-A03A-10D021BBAA38}" srcOrd="0" destOrd="0" presId="urn:microsoft.com/office/officeart/2005/8/layout/bProcess4"/>
    <dgm:cxn modelId="{477985F2-D4DF-41FF-B91E-F1E1CAC00E6E}" srcId="{5C45C7A0-0741-4A8D-9156-91E368666080}" destId="{67F8C219-931C-4598-A74F-11305F3EB614}" srcOrd="6" destOrd="0" parTransId="{023D3385-5442-4573-BB9D-80794EC79D00}" sibTransId="{38E69C74-E0DE-4428-A927-FBD4C4A50311}"/>
    <dgm:cxn modelId="{32978836-C7DB-4D5E-9629-97EE1BFCB132}" type="presParOf" srcId="{AF1D9072-3FD9-4575-9FEA-4B84F8E32A8B}" destId="{287CED88-BD43-4D91-9B70-C6809B0213BA}" srcOrd="0" destOrd="0" presId="urn:microsoft.com/office/officeart/2005/8/layout/bProcess4"/>
    <dgm:cxn modelId="{68A54175-9710-4A76-A6EE-425DCF4360C3}" type="presParOf" srcId="{287CED88-BD43-4D91-9B70-C6809B0213BA}" destId="{458ED05A-531E-44DE-A416-9B2CA939C65F}" srcOrd="0" destOrd="0" presId="urn:microsoft.com/office/officeart/2005/8/layout/bProcess4"/>
    <dgm:cxn modelId="{1E6F5FD5-8DF7-4C5F-BB4E-D69703D1AEAB}" type="presParOf" srcId="{287CED88-BD43-4D91-9B70-C6809B0213BA}" destId="{C2520DDE-EC3C-48CC-B49D-6433AD91B076}" srcOrd="1" destOrd="0" presId="urn:microsoft.com/office/officeart/2005/8/layout/bProcess4"/>
    <dgm:cxn modelId="{7238D9FD-E75C-40B7-A004-548461BA52CE}" type="presParOf" srcId="{AF1D9072-3FD9-4575-9FEA-4B84F8E32A8B}" destId="{6D321809-E0FC-41F0-830C-C0367B23D660}" srcOrd="1" destOrd="0" presId="urn:microsoft.com/office/officeart/2005/8/layout/bProcess4"/>
    <dgm:cxn modelId="{677D9A0A-DDD5-4D39-8F50-81F7C3453E58}" type="presParOf" srcId="{AF1D9072-3FD9-4575-9FEA-4B84F8E32A8B}" destId="{E10E8C2B-09D6-4C26-943A-A07CC0516D29}" srcOrd="2" destOrd="0" presId="urn:microsoft.com/office/officeart/2005/8/layout/bProcess4"/>
    <dgm:cxn modelId="{88E4D1B5-EAFB-4922-89A7-940C85A2AC8D}" type="presParOf" srcId="{E10E8C2B-09D6-4C26-943A-A07CC0516D29}" destId="{C3B5D4D3-176C-4048-866C-F2BE2D417E73}" srcOrd="0" destOrd="0" presId="urn:microsoft.com/office/officeart/2005/8/layout/bProcess4"/>
    <dgm:cxn modelId="{8014EB69-F91C-40B1-A204-9FDBFA5ADF18}" type="presParOf" srcId="{E10E8C2B-09D6-4C26-943A-A07CC0516D29}" destId="{ED335322-ABED-4661-AD9A-BBC175B27419}" srcOrd="1" destOrd="0" presId="urn:microsoft.com/office/officeart/2005/8/layout/bProcess4"/>
    <dgm:cxn modelId="{CEA0E3EF-8873-4A06-98F3-9A495581C53A}" type="presParOf" srcId="{AF1D9072-3FD9-4575-9FEA-4B84F8E32A8B}" destId="{A7CD85C2-E689-4207-B20B-363665D53CF3}" srcOrd="3" destOrd="0" presId="urn:microsoft.com/office/officeart/2005/8/layout/bProcess4"/>
    <dgm:cxn modelId="{10718467-47C9-4584-BBCA-7E3BE09058E1}" type="presParOf" srcId="{AF1D9072-3FD9-4575-9FEA-4B84F8E32A8B}" destId="{AF592894-7EEE-4B4A-A6E9-926CE940761C}" srcOrd="4" destOrd="0" presId="urn:microsoft.com/office/officeart/2005/8/layout/bProcess4"/>
    <dgm:cxn modelId="{DEEEDCCD-E853-45E4-88E9-FC038BEFBC4A}" type="presParOf" srcId="{AF592894-7EEE-4B4A-A6E9-926CE940761C}" destId="{155D3694-87F6-4348-A4D7-CC407EDF0A21}" srcOrd="0" destOrd="0" presId="urn:microsoft.com/office/officeart/2005/8/layout/bProcess4"/>
    <dgm:cxn modelId="{918EB9EB-1895-4632-BDFF-37CF79E8109B}" type="presParOf" srcId="{AF592894-7EEE-4B4A-A6E9-926CE940761C}" destId="{EBA4B546-5261-4DEA-8C53-AE93FF71FBA8}" srcOrd="1" destOrd="0" presId="urn:microsoft.com/office/officeart/2005/8/layout/bProcess4"/>
    <dgm:cxn modelId="{6217B7E8-23C0-49D1-A035-71844AC9F541}" type="presParOf" srcId="{AF1D9072-3FD9-4575-9FEA-4B84F8E32A8B}" destId="{236B2227-FCDA-4FDC-8E6C-930978D62533}" srcOrd="5" destOrd="0" presId="urn:microsoft.com/office/officeart/2005/8/layout/bProcess4"/>
    <dgm:cxn modelId="{2E29066D-D1A7-4913-BC5F-4D043D551DFD}" type="presParOf" srcId="{AF1D9072-3FD9-4575-9FEA-4B84F8E32A8B}" destId="{7A837688-008A-41D3-8D19-7B7940DCA0AD}" srcOrd="6" destOrd="0" presId="urn:microsoft.com/office/officeart/2005/8/layout/bProcess4"/>
    <dgm:cxn modelId="{F4460AAB-E71D-4678-B3A3-5F0148435D10}" type="presParOf" srcId="{7A837688-008A-41D3-8D19-7B7940DCA0AD}" destId="{677E3B23-E290-429D-9975-28AAF330CEE1}" srcOrd="0" destOrd="0" presId="urn:microsoft.com/office/officeart/2005/8/layout/bProcess4"/>
    <dgm:cxn modelId="{9B40D9A7-DA57-4F2C-BDC7-2A1B3D48D2D3}" type="presParOf" srcId="{7A837688-008A-41D3-8D19-7B7940DCA0AD}" destId="{645BE39F-AF36-42B7-AF1E-3C89C58950A0}" srcOrd="1" destOrd="0" presId="urn:microsoft.com/office/officeart/2005/8/layout/bProcess4"/>
    <dgm:cxn modelId="{4CD422A1-3E13-4166-8C51-CF6FCF6667D4}" type="presParOf" srcId="{AF1D9072-3FD9-4575-9FEA-4B84F8E32A8B}" destId="{6995AAA4-5FAF-4AFB-B541-C2724D2E4F8A}" srcOrd="7" destOrd="0" presId="urn:microsoft.com/office/officeart/2005/8/layout/bProcess4"/>
    <dgm:cxn modelId="{88837CC6-884B-446C-9FEC-6DA61E9E28C8}" type="presParOf" srcId="{AF1D9072-3FD9-4575-9FEA-4B84F8E32A8B}" destId="{50834F8D-692B-4AE5-8B35-D034D6063C26}" srcOrd="8" destOrd="0" presId="urn:microsoft.com/office/officeart/2005/8/layout/bProcess4"/>
    <dgm:cxn modelId="{37117661-6204-443C-AE20-BE6FFD25F338}" type="presParOf" srcId="{50834F8D-692B-4AE5-8B35-D034D6063C26}" destId="{D282FCB4-235B-46A5-8DAF-D85F37D52343}" srcOrd="0" destOrd="0" presId="urn:microsoft.com/office/officeart/2005/8/layout/bProcess4"/>
    <dgm:cxn modelId="{B5F0993D-D5E9-48D1-B8AD-6271EF0DF258}" type="presParOf" srcId="{50834F8D-692B-4AE5-8B35-D034D6063C26}" destId="{7D044916-4566-4368-B885-6914757B5041}" srcOrd="1" destOrd="0" presId="urn:microsoft.com/office/officeart/2005/8/layout/bProcess4"/>
    <dgm:cxn modelId="{281A05EB-3C18-46A0-AD48-A6675BDC86B7}" type="presParOf" srcId="{AF1D9072-3FD9-4575-9FEA-4B84F8E32A8B}" destId="{6F6B39D3-9F47-45CD-8A6F-8D228AAEADE6}" srcOrd="9" destOrd="0" presId="urn:microsoft.com/office/officeart/2005/8/layout/bProcess4"/>
    <dgm:cxn modelId="{B5D36EE4-770D-4E0F-956F-E44C510ACE3E}" type="presParOf" srcId="{AF1D9072-3FD9-4575-9FEA-4B84F8E32A8B}" destId="{A4CB87D8-DA42-405D-99C7-9440092775A2}" srcOrd="10" destOrd="0" presId="urn:microsoft.com/office/officeart/2005/8/layout/bProcess4"/>
    <dgm:cxn modelId="{68E16C6C-82D2-4CF6-8261-FE85FD17547B}" type="presParOf" srcId="{A4CB87D8-DA42-405D-99C7-9440092775A2}" destId="{379065AC-7D6F-4569-ACE8-0BC042AD3E20}" srcOrd="0" destOrd="0" presId="urn:microsoft.com/office/officeart/2005/8/layout/bProcess4"/>
    <dgm:cxn modelId="{E448FAA9-98E3-497B-972B-349188FE6C46}" type="presParOf" srcId="{A4CB87D8-DA42-405D-99C7-9440092775A2}" destId="{2129C272-4046-4C9E-83EF-4ED819260D01}" srcOrd="1" destOrd="0" presId="urn:microsoft.com/office/officeart/2005/8/layout/bProcess4"/>
    <dgm:cxn modelId="{F92A4FDE-341B-48CB-B348-FCE88F4B6A82}" type="presParOf" srcId="{AF1D9072-3FD9-4575-9FEA-4B84F8E32A8B}" destId="{E1E365CA-A876-4FB1-A84F-C3E18EE37F90}" srcOrd="11" destOrd="0" presId="urn:microsoft.com/office/officeart/2005/8/layout/bProcess4"/>
    <dgm:cxn modelId="{5572B3BC-EDD2-46C0-8AA4-873E07B1DAEB}" type="presParOf" srcId="{AF1D9072-3FD9-4575-9FEA-4B84F8E32A8B}" destId="{0F345B05-808C-4621-BC8C-00D9E164674A}" srcOrd="12" destOrd="0" presId="urn:microsoft.com/office/officeart/2005/8/layout/bProcess4"/>
    <dgm:cxn modelId="{D5BCFAF6-818F-42DC-967E-E39B151F402B}" type="presParOf" srcId="{0F345B05-808C-4621-BC8C-00D9E164674A}" destId="{A87B2B55-B170-4EFD-905D-2497A5AF947B}" srcOrd="0" destOrd="0" presId="urn:microsoft.com/office/officeart/2005/8/layout/bProcess4"/>
    <dgm:cxn modelId="{C73DE257-6550-48B3-B8B7-94FC21FE6BD5}" type="presParOf" srcId="{0F345B05-808C-4621-BC8C-00D9E164674A}" destId="{A4CA3821-8D6D-4DDF-91F3-08DAB6293B9A}" srcOrd="1" destOrd="0" presId="urn:microsoft.com/office/officeart/2005/8/layout/bProcess4"/>
    <dgm:cxn modelId="{BFB324CC-6B29-4881-A1AE-921A20A42CC7}" type="presParOf" srcId="{AF1D9072-3FD9-4575-9FEA-4B84F8E32A8B}" destId="{CA38F7D7-E464-4CAE-AE54-4FE130154C61}" srcOrd="13" destOrd="0" presId="urn:microsoft.com/office/officeart/2005/8/layout/bProcess4"/>
    <dgm:cxn modelId="{95623D85-49FD-43BD-9004-3B10744BB305}" type="presParOf" srcId="{AF1D9072-3FD9-4575-9FEA-4B84F8E32A8B}" destId="{62FA8721-C49E-4714-829B-FFA74A84356B}" srcOrd="14" destOrd="0" presId="urn:microsoft.com/office/officeart/2005/8/layout/bProcess4"/>
    <dgm:cxn modelId="{30B84818-44D1-4DD6-AB7E-4A6A14EDEDD4}" type="presParOf" srcId="{62FA8721-C49E-4714-829B-FFA74A84356B}" destId="{BB836724-E615-4218-B388-C40C79DEB92C}" srcOrd="0" destOrd="0" presId="urn:microsoft.com/office/officeart/2005/8/layout/bProcess4"/>
    <dgm:cxn modelId="{0A4B4A35-AF1C-41F6-9E30-DAB99B427472}" type="presParOf" srcId="{62FA8721-C49E-4714-829B-FFA74A84356B}" destId="{777F354A-C442-47E7-A87C-DD42CFD45503}" srcOrd="1" destOrd="0" presId="urn:microsoft.com/office/officeart/2005/8/layout/bProcess4"/>
    <dgm:cxn modelId="{A52AE12C-0A90-47E5-BE0B-EC4A6D6F5028}" type="presParOf" srcId="{AF1D9072-3FD9-4575-9FEA-4B84F8E32A8B}" destId="{E46441B8-8868-4AA6-A03A-10D021BBAA38}" srcOrd="15" destOrd="0" presId="urn:microsoft.com/office/officeart/2005/8/layout/bProcess4"/>
    <dgm:cxn modelId="{9BE72EB6-F93D-4B99-8A7F-84D097CE341E}" type="presParOf" srcId="{AF1D9072-3FD9-4575-9FEA-4B84F8E32A8B}" destId="{DCB4A65E-3449-4136-955A-2BB3BA70F724}" srcOrd="16" destOrd="0" presId="urn:microsoft.com/office/officeart/2005/8/layout/bProcess4"/>
    <dgm:cxn modelId="{AF7DDBFA-F858-43B0-9B1E-9CD671E95072}" type="presParOf" srcId="{DCB4A65E-3449-4136-955A-2BB3BA70F724}" destId="{4790AC03-2E50-429B-84E9-934FE2B4EC66}" srcOrd="0" destOrd="0" presId="urn:microsoft.com/office/officeart/2005/8/layout/bProcess4"/>
    <dgm:cxn modelId="{F001FC38-BF48-42AE-9ACC-3CC7EB19ED64}" type="presParOf" srcId="{DCB4A65E-3449-4136-955A-2BB3BA70F724}" destId="{446E82C4-8659-449D-BBFA-7F0D59796F9A}" srcOrd="1" destOrd="0" presId="urn:microsoft.com/office/officeart/2005/8/layout/bProcess4"/>
    <dgm:cxn modelId="{A14F31A1-DB9D-4FD6-85AD-0F1D78190565}" type="presParOf" srcId="{AF1D9072-3FD9-4575-9FEA-4B84F8E32A8B}" destId="{68C793BB-3AEC-4FF5-9369-C9D98B0F0110}" srcOrd="17" destOrd="0" presId="urn:microsoft.com/office/officeart/2005/8/layout/bProcess4"/>
    <dgm:cxn modelId="{289A155F-01E4-46C9-8A9C-FF03B0696769}" type="presParOf" srcId="{AF1D9072-3FD9-4575-9FEA-4B84F8E32A8B}" destId="{B8E247BF-C59D-4149-BDF5-D13990432937}" srcOrd="18" destOrd="0" presId="urn:microsoft.com/office/officeart/2005/8/layout/bProcess4"/>
    <dgm:cxn modelId="{C0164223-1AE0-4407-B555-2A59D2E0B172}" type="presParOf" srcId="{B8E247BF-C59D-4149-BDF5-D13990432937}" destId="{2B4AF1A0-752D-404B-8374-49A3C0979995}" srcOrd="0" destOrd="0" presId="urn:microsoft.com/office/officeart/2005/8/layout/bProcess4"/>
    <dgm:cxn modelId="{2A64DBC3-C354-48EF-B5E7-9D226C2270FE}" type="presParOf" srcId="{B8E247BF-C59D-4149-BDF5-D13990432937}" destId="{4750913E-DA52-4F3C-9D3B-9E8D1AD5821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09057-FD1F-4122-9B2A-F567F7A34251}"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C431C19-CEC9-4275-87B3-10793032943B}">
      <dgm:prSet phldrT="[Text]" custT="1"/>
      <dgm:spPr/>
      <dgm:t>
        <a:bodyPr/>
        <a:lstStyle/>
        <a:p>
          <a:r>
            <a:rPr lang="en-US" sz="2000" b="1" dirty="0"/>
            <a:t>Gross Pay Calculation</a:t>
          </a:r>
        </a:p>
      </dgm:t>
    </dgm:pt>
    <dgm:pt modelId="{A4ED36A3-1C33-4AF2-A0EB-920FAB451E3B}" type="parTrans" cxnId="{DE8C3760-B601-4195-8413-A1E9AE5C5086}">
      <dgm:prSet/>
      <dgm:spPr/>
      <dgm:t>
        <a:bodyPr/>
        <a:lstStyle/>
        <a:p>
          <a:endParaRPr lang="en-US"/>
        </a:p>
      </dgm:t>
    </dgm:pt>
    <dgm:pt modelId="{A404E54E-26AA-4387-8112-9FA55629DC0D}" type="sibTrans" cxnId="{DE8C3760-B601-4195-8413-A1E9AE5C5086}">
      <dgm:prSet/>
      <dgm:spPr/>
      <dgm:t>
        <a:bodyPr/>
        <a:lstStyle/>
        <a:p>
          <a:endParaRPr lang="en-US"/>
        </a:p>
      </dgm:t>
    </dgm:pt>
    <dgm:pt modelId="{C5AC0325-F1DE-431E-9CBD-392C996CCF86}">
      <dgm:prSet phldrT="[Text]"/>
      <dgm:spPr/>
      <dgm:t>
        <a:bodyPr/>
        <a:lstStyle/>
        <a:p>
          <a:r>
            <a:rPr lang="en-US" dirty="0"/>
            <a:t>Dynamics GP first calculates the employee's gross pay based on their pay codes.</a:t>
          </a:r>
        </a:p>
      </dgm:t>
    </dgm:pt>
    <dgm:pt modelId="{2CBA2BBF-1CB7-4F61-BC37-7B71741577D5}" type="parTrans" cxnId="{909F7048-EC97-4B07-8A10-FC4B37EA0619}">
      <dgm:prSet/>
      <dgm:spPr/>
      <dgm:t>
        <a:bodyPr/>
        <a:lstStyle/>
        <a:p>
          <a:endParaRPr lang="en-US"/>
        </a:p>
      </dgm:t>
    </dgm:pt>
    <dgm:pt modelId="{4E85CC36-B8CF-41B4-8427-727D897AACBB}" type="sibTrans" cxnId="{909F7048-EC97-4B07-8A10-FC4B37EA0619}">
      <dgm:prSet/>
      <dgm:spPr/>
      <dgm:t>
        <a:bodyPr/>
        <a:lstStyle/>
        <a:p>
          <a:endParaRPr lang="en-US"/>
        </a:p>
      </dgm:t>
    </dgm:pt>
    <dgm:pt modelId="{1748E3A3-515F-4854-8CB9-1489C364D140}">
      <dgm:prSet phldrT="[Text]" custT="1"/>
      <dgm:spPr/>
      <dgm:t>
        <a:bodyPr/>
        <a:lstStyle/>
        <a:p>
          <a:r>
            <a:rPr lang="en-US" sz="2000" b="1" dirty="0"/>
            <a:t>Taxable Wages</a:t>
          </a:r>
        </a:p>
      </dgm:t>
    </dgm:pt>
    <dgm:pt modelId="{19C315C9-BDC2-4112-852A-B48B54AF02EC}" type="parTrans" cxnId="{77A549A7-298E-434E-97BB-149A3400BDEE}">
      <dgm:prSet/>
      <dgm:spPr/>
      <dgm:t>
        <a:bodyPr/>
        <a:lstStyle/>
        <a:p>
          <a:endParaRPr lang="en-US"/>
        </a:p>
      </dgm:t>
    </dgm:pt>
    <dgm:pt modelId="{AE28539E-42C3-438A-AF93-29A2D20FE543}" type="sibTrans" cxnId="{77A549A7-298E-434E-97BB-149A3400BDEE}">
      <dgm:prSet/>
      <dgm:spPr/>
      <dgm:t>
        <a:bodyPr/>
        <a:lstStyle/>
        <a:p>
          <a:endParaRPr lang="en-US"/>
        </a:p>
      </dgm:t>
    </dgm:pt>
    <dgm:pt modelId="{4860D7A4-4049-46BB-B628-6DD08FF53830}">
      <dgm:prSet phldrT="[Text]"/>
      <dgm:spPr/>
      <dgm:t>
        <a:bodyPr/>
        <a:lstStyle/>
        <a:p>
          <a:r>
            <a:rPr lang="en-US" dirty="0"/>
            <a:t>This is pulled from the Employee Benefit Card. If they are subjected to FICA then the FICA Soc Sec or FICA Medicare will be checked. </a:t>
          </a:r>
        </a:p>
      </dgm:t>
    </dgm:pt>
    <dgm:pt modelId="{9AE7F2C3-865F-4C6F-80B7-4D5C2C0002F1}" type="parTrans" cxnId="{7C9F134C-A062-4B08-AF2C-671DDFD4FEE1}">
      <dgm:prSet/>
      <dgm:spPr/>
      <dgm:t>
        <a:bodyPr/>
        <a:lstStyle/>
        <a:p>
          <a:endParaRPr lang="en-US"/>
        </a:p>
      </dgm:t>
    </dgm:pt>
    <dgm:pt modelId="{6BD61727-AE3A-4810-B6CA-C03F92890566}" type="sibTrans" cxnId="{7C9F134C-A062-4B08-AF2C-671DDFD4FEE1}">
      <dgm:prSet/>
      <dgm:spPr/>
      <dgm:t>
        <a:bodyPr/>
        <a:lstStyle/>
        <a:p>
          <a:endParaRPr lang="en-US"/>
        </a:p>
      </dgm:t>
    </dgm:pt>
    <dgm:pt modelId="{1C55EEE6-CCF5-401A-8311-7A76D5F01766}">
      <dgm:prSet phldrT="[Text]"/>
      <dgm:spPr/>
      <dgm:t>
        <a:bodyPr/>
        <a:lstStyle/>
        <a:p>
          <a:r>
            <a:rPr lang="en-US" dirty="0"/>
            <a:t>Using our example: $78,000 </a:t>
          </a:r>
        </a:p>
      </dgm:t>
    </dgm:pt>
    <dgm:pt modelId="{F920C500-CE34-4CA6-B363-75012D1431FB}" type="parTrans" cxnId="{7DA07807-8FA8-496F-B453-302318C89076}">
      <dgm:prSet/>
      <dgm:spPr/>
      <dgm:t>
        <a:bodyPr/>
        <a:lstStyle/>
        <a:p>
          <a:endParaRPr lang="en-US"/>
        </a:p>
      </dgm:t>
    </dgm:pt>
    <dgm:pt modelId="{C05A7FA6-9E14-485C-A4E5-C7EA75845A84}" type="sibTrans" cxnId="{7DA07807-8FA8-496F-B453-302318C89076}">
      <dgm:prSet/>
      <dgm:spPr/>
      <dgm:t>
        <a:bodyPr/>
        <a:lstStyle/>
        <a:p>
          <a:endParaRPr lang="en-US"/>
        </a:p>
      </dgm:t>
    </dgm:pt>
    <dgm:pt modelId="{2C063F08-DBCC-4947-B676-385E25BD20EE}" type="pres">
      <dgm:prSet presAssocID="{A5309057-FD1F-4122-9B2A-F567F7A34251}" presName="linear" presStyleCnt="0">
        <dgm:presLayoutVars>
          <dgm:dir/>
          <dgm:animLvl val="lvl"/>
          <dgm:resizeHandles val="exact"/>
        </dgm:presLayoutVars>
      </dgm:prSet>
      <dgm:spPr/>
    </dgm:pt>
    <dgm:pt modelId="{9E34C353-D539-4CD0-A96E-7E0F6D4F4B01}" type="pres">
      <dgm:prSet presAssocID="{0C431C19-CEC9-4275-87B3-10793032943B}" presName="parentLin" presStyleCnt="0"/>
      <dgm:spPr/>
    </dgm:pt>
    <dgm:pt modelId="{F46A571B-2DBC-47D9-86FD-1CF4DE3A907D}" type="pres">
      <dgm:prSet presAssocID="{0C431C19-CEC9-4275-87B3-10793032943B}" presName="parentLeftMargin" presStyleLbl="node1" presStyleIdx="0" presStyleCnt="2"/>
      <dgm:spPr/>
    </dgm:pt>
    <dgm:pt modelId="{DA779B5F-6AEB-42FD-B3ED-F248407C8EC3}" type="pres">
      <dgm:prSet presAssocID="{0C431C19-CEC9-4275-87B3-10793032943B}" presName="parentText" presStyleLbl="node1" presStyleIdx="0" presStyleCnt="2">
        <dgm:presLayoutVars>
          <dgm:chMax val="0"/>
          <dgm:bulletEnabled val="1"/>
        </dgm:presLayoutVars>
      </dgm:prSet>
      <dgm:spPr/>
    </dgm:pt>
    <dgm:pt modelId="{6E9C1677-914E-49C7-BB3A-9C2E53E23303}" type="pres">
      <dgm:prSet presAssocID="{0C431C19-CEC9-4275-87B3-10793032943B}" presName="negativeSpace" presStyleCnt="0"/>
      <dgm:spPr/>
    </dgm:pt>
    <dgm:pt modelId="{C552E646-EF20-4BBE-ADE6-1B5B35D79F05}" type="pres">
      <dgm:prSet presAssocID="{0C431C19-CEC9-4275-87B3-10793032943B}" presName="childText" presStyleLbl="conFgAcc1" presStyleIdx="0" presStyleCnt="2">
        <dgm:presLayoutVars>
          <dgm:bulletEnabled val="1"/>
        </dgm:presLayoutVars>
      </dgm:prSet>
      <dgm:spPr/>
    </dgm:pt>
    <dgm:pt modelId="{47A63A93-5BE5-4596-B071-796A7E910007}" type="pres">
      <dgm:prSet presAssocID="{A404E54E-26AA-4387-8112-9FA55629DC0D}" presName="spaceBetweenRectangles" presStyleCnt="0"/>
      <dgm:spPr/>
    </dgm:pt>
    <dgm:pt modelId="{95B93D3F-173C-4F56-B58A-D4C2141CC1C9}" type="pres">
      <dgm:prSet presAssocID="{1748E3A3-515F-4854-8CB9-1489C364D140}" presName="parentLin" presStyleCnt="0"/>
      <dgm:spPr/>
    </dgm:pt>
    <dgm:pt modelId="{345ABFCF-111D-48A0-8A4E-A2CFD076FD85}" type="pres">
      <dgm:prSet presAssocID="{1748E3A3-515F-4854-8CB9-1489C364D140}" presName="parentLeftMargin" presStyleLbl="node1" presStyleIdx="0" presStyleCnt="2"/>
      <dgm:spPr/>
    </dgm:pt>
    <dgm:pt modelId="{F2014F54-270D-4682-922D-29D9FD0229F6}" type="pres">
      <dgm:prSet presAssocID="{1748E3A3-515F-4854-8CB9-1489C364D140}" presName="parentText" presStyleLbl="node1" presStyleIdx="1" presStyleCnt="2">
        <dgm:presLayoutVars>
          <dgm:chMax val="0"/>
          <dgm:bulletEnabled val="1"/>
        </dgm:presLayoutVars>
      </dgm:prSet>
      <dgm:spPr/>
    </dgm:pt>
    <dgm:pt modelId="{52F92B35-74B0-45D9-9EF0-A5C3FB368000}" type="pres">
      <dgm:prSet presAssocID="{1748E3A3-515F-4854-8CB9-1489C364D140}" presName="negativeSpace" presStyleCnt="0"/>
      <dgm:spPr/>
    </dgm:pt>
    <dgm:pt modelId="{BF7DFD6A-3707-4C6B-8F6B-C8CEC885B4F5}" type="pres">
      <dgm:prSet presAssocID="{1748E3A3-515F-4854-8CB9-1489C364D140}" presName="childText" presStyleLbl="conFgAcc1" presStyleIdx="1" presStyleCnt="2" custLinFactNeighborX="-318">
        <dgm:presLayoutVars>
          <dgm:bulletEnabled val="1"/>
        </dgm:presLayoutVars>
      </dgm:prSet>
      <dgm:spPr/>
    </dgm:pt>
  </dgm:ptLst>
  <dgm:cxnLst>
    <dgm:cxn modelId="{7DA07807-8FA8-496F-B453-302318C89076}" srcId="{0C431C19-CEC9-4275-87B3-10793032943B}" destId="{1C55EEE6-CCF5-401A-8311-7A76D5F01766}" srcOrd="1" destOrd="0" parTransId="{F920C500-CE34-4CA6-B363-75012D1431FB}" sibTransId="{C05A7FA6-9E14-485C-A4E5-C7EA75845A84}"/>
    <dgm:cxn modelId="{62463533-8DBD-447C-9A59-36269B1A3F3C}" type="presOf" srcId="{1C55EEE6-CCF5-401A-8311-7A76D5F01766}" destId="{C552E646-EF20-4BBE-ADE6-1B5B35D79F05}" srcOrd="0" destOrd="1" presId="urn:microsoft.com/office/officeart/2005/8/layout/list1"/>
    <dgm:cxn modelId="{DE8C3760-B601-4195-8413-A1E9AE5C5086}" srcId="{A5309057-FD1F-4122-9B2A-F567F7A34251}" destId="{0C431C19-CEC9-4275-87B3-10793032943B}" srcOrd="0" destOrd="0" parTransId="{A4ED36A3-1C33-4AF2-A0EB-920FAB451E3B}" sibTransId="{A404E54E-26AA-4387-8112-9FA55629DC0D}"/>
    <dgm:cxn modelId="{BDEAB145-62B9-4994-9EED-DA2F237F3B8A}" type="presOf" srcId="{1748E3A3-515F-4854-8CB9-1489C364D140}" destId="{345ABFCF-111D-48A0-8A4E-A2CFD076FD85}" srcOrd="0" destOrd="0" presId="urn:microsoft.com/office/officeart/2005/8/layout/list1"/>
    <dgm:cxn modelId="{BA6D0F46-D983-4CAF-9119-B2803A0BBD99}" type="presOf" srcId="{4860D7A4-4049-46BB-B628-6DD08FF53830}" destId="{BF7DFD6A-3707-4C6B-8F6B-C8CEC885B4F5}" srcOrd="0" destOrd="0" presId="urn:microsoft.com/office/officeart/2005/8/layout/list1"/>
    <dgm:cxn modelId="{909F7048-EC97-4B07-8A10-FC4B37EA0619}" srcId="{0C431C19-CEC9-4275-87B3-10793032943B}" destId="{C5AC0325-F1DE-431E-9CBD-392C996CCF86}" srcOrd="0" destOrd="0" parTransId="{2CBA2BBF-1CB7-4F61-BC37-7B71741577D5}" sibTransId="{4E85CC36-B8CF-41B4-8427-727D897AACBB}"/>
    <dgm:cxn modelId="{7C9F134C-A062-4B08-AF2C-671DDFD4FEE1}" srcId="{1748E3A3-515F-4854-8CB9-1489C364D140}" destId="{4860D7A4-4049-46BB-B628-6DD08FF53830}" srcOrd="0" destOrd="0" parTransId="{9AE7F2C3-865F-4C6F-80B7-4D5C2C0002F1}" sibTransId="{6BD61727-AE3A-4810-B6CA-C03F92890566}"/>
    <dgm:cxn modelId="{2E8EC06C-B9DE-4599-BFD1-44E5D498BE4A}" type="presOf" srcId="{0C431C19-CEC9-4275-87B3-10793032943B}" destId="{F46A571B-2DBC-47D9-86FD-1CF4DE3A907D}" srcOrd="0" destOrd="0" presId="urn:microsoft.com/office/officeart/2005/8/layout/list1"/>
    <dgm:cxn modelId="{0D398B4E-0C1D-4E31-B506-F30D6C49F0FB}" type="presOf" srcId="{A5309057-FD1F-4122-9B2A-F567F7A34251}" destId="{2C063F08-DBCC-4947-B676-385E25BD20EE}" srcOrd="0" destOrd="0" presId="urn:microsoft.com/office/officeart/2005/8/layout/list1"/>
    <dgm:cxn modelId="{1269278A-3546-4CCD-AF8A-1C89DADE69DF}" type="presOf" srcId="{1748E3A3-515F-4854-8CB9-1489C364D140}" destId="{F2014F54-270D-4682-922D-29D9FD0229F6}" srcOrd="1" destOrd="0" presId="urn:microsoft.com/office/officeart/2005/8/layout/list1"/>
    <dgm:cxn modelId="{521B108C-D97E-4C13-BF52-EBCF7244C14F}" type="presOf" srcId="{C5AC0325-F1DE-431E-9CBD-392C996CCF86}" destId="{C552E646-EF20-4BBE-ADE6-1B5B35D79F05}" srcOrd="0" destOrd="0" presId="urn:microsoft.com/office/officeart/2005/8/layout/list1"/>
    <dgm:cxn modelId="{1D83749E-E73F-47B4-B3E3-5056D63C1EEA}" type="presOf" srcId="{0C431C19-CEC9-4275-87B3-10793032943B}" destId="{DA779B5F-6AEB-42FD-B3ED-F248407C8EC3}" srcOrd="1" destOrd="0" presId="urn:microsoft.com/office/officeart/2005/8/layout/list1"/>
    <dgm:cxn modelId="{77A549A7-298E-434E-97BB-149A3400BDEE}" srcId="{A5309057-FD1F-4122-9B2A-F567F7A34251}" destId="{1748E3A3-515F-4854-8CB9-1489C364D140}" srcOrd="1" destOrd="0" parTransId="{19C315C9-BDC2-4112-852A-B48B54AF02EC}" sibTransId="{AE28539E-42C3-438A-AF93-29A2D20FE543}"/>
    <dgm:cxn modelId="{342DC570-8BB2-47BB-A13E-9E1AD5746A93}" type="presParOf" srcId="{2C063F08-DBCC-4947-B676-385E25BD20EE}" destId="{9E34C353-D539-4CD0-A96E-7E0F6D4F4B01}" srcOrd="0" destOrd="0" presId="urn:microsoft.com/office/officeart/2005/8/layout/list1"/>
    <dgm:cxn modelId="{DA5ABE85-C774-4FBB-859E-DE62E238F84C}" type="presParOf" srcId="{9E34C353-D539-4CD0-A96E-7E0F6D4F4B01}" destId="{F46A571B-2DBC-47D9-86FD-1CF4DE3A907D}" srcOrd="0" destOrd="0" presId="urn:microsoft.com/office/officeart/2005/8/layout/list1"/>
    <dgm:cxn modelId="{86388988-4157-433A-A47E-FC87B3B82786}" type="presParOf" srcId="{9E34C353-D539-4CD0-A96E-7E0F6D4F4B01}" destId="{DA779B5F-6AEB-42FD-B3ED-F248407C8EC3}" srcOrd="1" destOrd="0" presId="urn:microsoft.com/office/officeart/2005/8/layout/list1"/>
    <dgm:cxn modelId="{CD1A8B78-AF7B-4236-8244-149FBC5FABB3}" type="presParOf" srcId="{2C063F08-DBCC-4947-B676-385E25BD20EE}" destId="{6E9C1677-914E-49C7-BB3A-9C2E53E23303}" srcOrd="1" destOrd="0" presId="urn:microsoft.com/office/officeart/2005/8/layout/list1"/>
    <dgm:cxn modelId="{AA9EE407-4079-4567-A729-F51C03E4F816}" type="presParOf" srcId="{2C063F08-DBCC-4947-B676-385E25BD20EE}" destId="{C552E646-EF20-4BBE-ADE6-1B5B35D79F05}" srcOrd="2" destOrd="0" presId="urn:microsoft.com/office/officeart/2005/8/layout/list1"/>
    <dgm:cxn modelId="{AF55E261-7B60-4030-8609-784FB1584770}" type="presParOf" srcId="{2C063F08-DBCC-4947-B676-385E25BD20EE}" destId="{47A63A93-5BE5-4596-B071-796A7E910007}" srcOrd="3" destOrd="0" presId="urn:microsoft.com/office/officeart/2005/8/layout/list1"/>
    <dgm:cxn modelId="{A40E1EFE-A0D5-464B-B73A-08B7B3534C50}" type="presParOf" srcId="{2C063F08-DBCC-4947-B676-385E25BD20EE}" destId="{95B93D3F-173C-4F56-B58A-D4C2141CC1C9}" srcOrd="4" destOrd="0" presId="urn:microsoft.com/office/officeart/2005/8/layout/list1"/>
    <dgm:cxn modelId="{A548F971-E349-43F0-B5B6-0F425C978A72}" type="presParOf" srcId="{95B93D3F-173C-4F56-B58A-D4C2141CC1C9}" destId="{345ABFCF-111D-48A0-8A4E-A2CFD076FD85}" srcOrd="0" destOrd="0" presId="urn:microsoft.com/office/officeart/2005/8/layout/list1"/>
    <dgm:cxn modelId="{C36E125C-8251-47F5-BF12-0E92BFF9B525}" type="presParOf" srcId="{95B93D3F-173C-4F56-B58A-D4C2141CC1C9}" destId="{F2014F54-270D-4682-922D-29D9FD0229F6}" srcOrd="1" destOrd="0" presId="urn:microsoft.com/office/officeart/2005/8/layout/list1"/>
    <dgm:cxn modelId="{7ACD1AEB-F5C0-4403-BFEF-8170A6A77D3D}" type="presParOf" srcId="{2C063F08-DBCC-4947-B676-385E25BD20EE}" destId="{52F92B35-74B0-45D9-9EF0-A5C3FB368000}" srcOrd="5" destOrd="0" presId="urn:microsoft.com/office/officeart/2005/8/layout/list1"/>
    <dgm:cxn modelId="{B7C932C0-61AC-4252-AB6B-EB970410855D}" type="presParOf" srcId="{2C063F08-DBCC-4947-B676-385E25BD20EE}" destId="{BF7DFD6A-3707-4C6B-8F6B-C8CEC885B4F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09057-FD1F-4122-9B2A-F567F7A34251}"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4860D7A4-4049-46BB-B628-6DD08FF53830}">
      <dgm:prSet phldrT="[Text]"/>
      <dgm:spPr/>
      <dgm:t>
        <a:bodyPr/>
        <a:lstStyle/>
        <a:p>
          <a:r>
            <a:rPr lang="en-US" sz="2000" b="1" dirty="0"/>
            <a:t>Applying FICA Rates</a:t>
          </a:r>
          <a:endParaRPr lang="en-US" dirty="0"/>
        </a:p>
      </dgm:t>
    </dgm:pt>
    <dgm:pt modelId="{9AE7F2C3-865F-4C6F-80B7-4D5C2C0002F1}" type="parTrans" cxnId="{7C9F134C-A062-4B08-AF2C-671DDFD4FEE1}">
      <dgm:prSet/>
      <dgm:spPr/>
      <dgm:t>
        <a:bodyPr/>
        <a:lstStyle/>
        <a:p>
          <a:endParaRPr lang="en-US"/>
        </a:p>
      </dgm:t>
    </dgm:pt>
    <dgm:pt modelId="{6BD61727-AE3A-4810-B6CA-C03F92890566}" type="sibTrans" cxnId="{7C9F134C-A062-4B08-AF2C-671DDFD4FEE1}">
      <dgm:prSet/>
      <dgm:spPr/>
      <dgm:t>
        <a:bodyPr/>
        <a:lstStyle/>
        <a:p>
          <a:endParaRPr lang="en-US"/>
        </a:p>
      </dgm:t>
    </dgm:pt>
    <dgm:pt modelId="{E7BBCE43-6E0C-498C-9642-4ABEA3EA1BFF}">
      <dgm:prSet phldrT="[Text]"/>
      <dgm:spPr/>
      <dgm:t>
        <a:bodyPr/>
        <a:lstStyle/>
        <a:p>
          <a:pPr>
            <a:spcAft>
              <a:spcPts val="1200"/>
            </a:spcAft>
          </a:pPr>
          <a:r>
            <a:rPr lang="en-US" b="1" dirty="0"/>
            <a:t>Social Security: </a:t>
          </a:r>
          <a:r>
            <a:rPr lang="en-US" dirty="0"/>
            <a:t>A fixed rate of 6.2% up to the annual Social Security wage limit, which is $176,100 for 2025.</a:t>
          </a:r>
        </a:p>
      </dgm:t>
    </dgm:pt>
    <dgm:pt modelId="{6DD33678-D607-435D-8E21-DC316ACAD034}" type="parTrans" cxnId="{C84D452B-BB77-4696-95E4-5EED0C47FD54}">
      <dgm:prSet/>
      <dgm:spPr/>
      <dgm:t>
        <a:bodyPr/>
        <a:lstStyle/>
        <a:p>
          <a:endParaRPr lang="en-US"/>
        </a:p>
      </dgm:t>
    </dgm:pt>
    <dgm:pt modelId="{820E7526-1DA6-49EC-9C6A-85BC1D305E7F}" type="sibTrans" cxnId="{C84D452B-BB77-4696-95E4-5EED0C47FD54}">
      <dgm:prSet/>
      <dgm:spPr/>
      <dgm:t>
        <a:bodyPr/>
        <a:lstStyle/>
        <a:p>
          <a:endParaRPr lang="en-US"/>
        </a:p>
      </dgm:t>
    </dgm:pt>
    <dgm:pt modelId="{5022E073-DC8F-49CD-AC12-6FC02031601D}">
      <dgm:prSet phldrT="[Text]"/>
      <dgm:spPr/>
      <dgm:t>
        <a:bodyPr/>
        <a:lstStyle/>
        <a:p>
          <a:pPr>
            <a:spcAft>
              <a:spcPts val="1200"/>
            </a:spcAft>
          </a:pPr>
          <a:r>
            <a:rPr lang="en-US" b="1" dirty="0"/>
            <a:t>Medicare: </a:t>
          </a:r>
          <a:r>
            <a:rPr lang="en-US" dirty="0"/>
            <a:t>A fixed rate of 1.45% is applied to all taxable wages, as there is no wage limit for Medicare taxes.</a:t>
          </a:r>
        </a:p>
      </dgm:t>
    </dgm:pt>
    <dgm:pt modelId="{D65D66B1-0ADC-4740-8ED2-C8B7DE25297F}" type="parTrans" cxnId="{B2E89AB3-5EDD-4457-9A4D-08EE60C9F1D2}">
      <dgm:prSet/>
      <dgm:spPr/>
      <dgm:t>
        <a:bodyPr/>
        <a:lstStyle/>
        <a:p>
          <a:endParaRPr lang="en-US"/>
        </a:p>
      </dgm:t>
    </dgm:pt>
    <dgm:pt modelId="{A0532339-475B-4487-913E-647B51560B61}" type="sibTrans" cxnId="{B2E89AB3-5EDD-4457-9A4D-08EE60C9F1D2}">
      <dgm:prSet/>
      <dgm:spPr/>
      <dgm:t>
        <a:bodyPr/>
        <a:lstStyle/>
        <a:p>
          <a:endParaRPr lang="en-US"/>
        </a:p>
      </dgm:t>
    </dgm:pt>
    <dgm:pt modelId="{F57E17E6-B27C-4483-A5D8-8C13E2E333B9}">
      <dgm:prSet phldrT="[Text]"/>
      <dgm:spPr/>
      <dgm:t>
        <a:bodyPr/>
        <a:lstStyle/>
        <a:p>
          <a:pPr>
            <a:spcAft>
              <a:spcPts val="1200"/>
            </a:spcAft>
            <a:buFont typeface="Arial" panose="020B0604020202020204" pitchFamily="34" charset="0"/>
            <a:buChar char="•"/>
          </a:pPr>
          <a:r>
            <a:rPr lang="en-US" b="1" i="0" dirty="0"/>
            <a:t>Additional Medicare Tax: </a:t>
          </a:r>
          <a:r>
            <a:rPr lang="en-US" b="0" i="0" dirty="0"/>
            <a:t>For individuals exceeding certain income thresholds ($200,000 for single filers, $250,000 for married filing jointly, etc.), an additional 0.9% Medicare tax is applied to the income above those thresholds.</a:t>
          </a:r>
          <a:endParaRPr lang="en-US" b="0" dirty="0"/>
        </a:p>
      </dgm:t>
    </dgm:pt>
    <dgm:pt modelId="{4DEC4D44-C180-4C4B-BBA7-FD77529B9583}" type="parTrans" cxnId="{1409E724-0248-4B41-BEAC-CDC0B14744AD}">
      <dgm:prSet/>
      <dgm:spPr/>
      <dgm:t>
        <a:bodyPr/>
        <a:lstStyle/>
        <a:p>
          <a:endParaRPr lang="en-US"/>
        </a:p>
      </dgm:t>
    </dgm:pt>
    <dgm:pt modelId="{A6F4351D-00C0-4694-A375-7780EDA327F5}" type="sibTrans" cxnId="{1409E724-0248-4B41-BEAC-CDC0B14744AD}">
      <dgm:prSet/>
      <dgm:spPr/>
      <dgm:t>
        <a:bodyPr/>
        <a:lstStyle/>
        <a:p>
          <a:endParaRPr lang="en-US"/>
        </a:p>
      </dgm:t>
    </dgm:pt>
    <dgm:pt modelId="{2C063F08-DBCC-4947-B676-385E25BD20EE}" type="pres">
      <dgm:prSet presAssocID="{A5309057-FD1F-4122-9B2A-F567F7A34251}" presName="linear" presStyleCnt="0">
        <dgm:presLayoutVars>
          <dgm:dir/>
          <dgm:animLvl val="lvl"/>
          <dgm:resizeHandles val="exact"/>
        </dgm:presLayoutVars>
      </dgm:prSet>
      <dgm:spPr/>
    </dgm:pt>
    <dgm:pt modelId="{67FD21CA-E71F-4DB9-9B52-4E619DD7750B}" type="pres">
      <dgm:prSet presAssocID="{4860D7A4-4049-46BB-B628-6DD08FF53830}" presName="parentLin" presStyleCnt="0"/>
      <dgm:spPr/>
    </dgm:pt>
    <dgm:pt modelId="{717B85F7-86E1-4424-9F7B-1EB39575FA2A}" type="pres">
      <dgm:prSet presAssocID="{4860D7A4-4049-46BB-B628-6DD08FF53830}" presName="parentLeftMargin" presStyleLbl="node1" presStyleIdx="0" presStyleCnt="1"/>
      <dgm:spPr/>
    </dgm:pt>
    <dgm:pt modelId="{85388F1C-D8C5-4F8B-8052-A5D8E7EA9676}" type="pres">
      <dgm:prSet presAssocID="{4860D7A4-4049-46BB-B628-6DD08FF53830}" presName="parentText" presStyleLbl="node1" presStyleIdx="0" presStyleCnt="1">
        <dgm:presLayoutVars>
          <dgm:chMax val="0"/>
          <dgm:bulletEnabled val="1"/>
        </dgm:presLayoutVars>
      </dgm:prSet>
      <dgm:spPr/>
    </dgm:pt>
    <dgm:pt modelId="{2BE1598D-1930-47E6-97CB-6196EE331777}" type="pres">
      <dgm:prSet presAssocID="{4860D7A4-4049-46BB-B628-6DD08FF53830}" presName="negativeSpace" presStyleCnt="0"/>
      <dgm:spPr/>
    </dgm:pt>
    <dgm:pt modelId="{63A02A22-5E27-4B06-89A3-2B405C28641D}" type="pres">
      <dgm:prSet presAssocID="{4860D7A4-4049-46BB-B628-6DD08FF53830}" presName="childText" presStyleLbl="conFgAcc1" presStyleIdx="0" presStyleCnt="1" custLinFactNeighborY="6748">
        <dgm:presLayoutVars>
          <dgm:bulletEnabled val="1"/>
        </dgm:presLayoutVars>
      </dgm:prSet>
      <dgm:spPr/>
    </dgm:pt>
  </dgm:ptLst>
  <dgm:cxnLst>
    <dgm:cxn modelId="{1409E724-0248-4B41-BEAC-CDC0B14744AD}" srcId="{4860D7A4-4049-46BB-B628-6DD08FF53830}" destId="{F57E17E6-B27C-4483-A5D8-8C13E2E333B9}" srcOrd="2" destOrd="0" parTransId="{4DEC4D44-C180-4C4B-BBA7-FD77529B9583}" sibTransId="{A6F4351D-00C0-4694-A375-7780EDA327F5}"/>
    <dgm:cxn modelId="{C84D452B-BB77-4696-95E4-5EED0C47FD54}" srcId="{4860D7A4-4049-46BB-B628-6DD08FF53830}" destId="{E7BBCE43-6E0C-498C-9642-4ABEA3EA1BFF}" srcOrd="0" destOrd="0" parTransId="{6DD33678-D607-435D-8E21-DC316ACAD034}" sibTransId="{820E7526-1DA6-49EC-9C6A-85BC1D305E7F}"/>
    <dgm:cxn modelId="{DF68E03E-9E4A-487E-B3AF-7310D72E2B21}" type="presOf" srcId="{E7BBCE43-6E0C-498C-9642-4ABEA3EA1BFF}" destId="{63A02A22-5E27-4B06-89A3-2B405C28641D}" srcOrd="0" destOrd="0" presId="urn:microsoft.com/office/officeart/2005/8/layout/list1"/>
    <dgm:cxn modelId="{7C9F134C-A062-4B08-AF2C-671DDFD4FEE1}" srcId="{A5309057-FD1F-4122-9B2A-F567F7A34251}" destId="{4860D7A4-4049-46BB-B628-6DD08FF53830}" srcOrd="0" destOrd="0" parTransId="{9AE7F2C3-865F-4C6F-80B7-4D5C2C0002F1}" sibTransId="{6BD61727-AE3A-4810-B6CA-C03F92890566}"/>
    <dgm:cxn modelId="{0D398B4E-0C1D-4E31-B506-F30D6C49F0FB}" type="presOf" srcId="{A5309057-FD1F-4122-9B2A-F567F7A34251}" destId="{2C063F08-DBCC-4947-B676-385E25BD20EE}" srcOrd="0" destOrd="0" presId="urn:microsoft.com/office/officeart/2005/8/layout/list1"/>
    <dgm:cxn modelId="{B2E89AB3-5EDD-4457-9A4D-08EE60C9F1D2}" srcId="{4860D7A4-4049-46BB-B628-6DD08FF53830}" destId="{5022E073-DC8F-49CD-AC12-6FC02031601D}" srcOrd="1" destOrd="0" parTransId="{D65D66B1-0ADC-4740-8ED2-C8B7DE25297F}" sibTransId="{A0532339-475B-4487-913E-647B51560B61}"/>
    <dgm:cxn modelId="{6ECF82CC-3383-48AF-9E07-0946138CD356}" type="presOf" srcId="{5022E073-DC8F-49CD-AC12-6FC02031601D}" destId="{63A02A22-5E27-4B06-89A3-2B405C28641D}" srcOrd="0" destOrd="1" presId="urn:microsoft.com/office/officeart/2005/8/layout/list1"/>
    <dgm:cxn modelId="{1568CFD4-61B5-47C9-968D-78EBA5118E15}" type="presOf" srcId="{4860D7A4-4049-46BB-B628-6DD08FF53830}" destId="{85388F1C-D8C5-4F8B-8052-A5D8E7EA9676}" srcOrd="1" destOrd="0" presId="urn:microsoft.com/office/officeart/2005/8/layout/list1"/>
    <dgm:cxn modelId="{94B2B2E1-85F6-437B-A204-88284800CC9D}" type="presOf" srcId="{4860D7A4-4049-46BB-B628-6DD08FF53830}" destId="{717B85F7-86E1-4424-9F7B-1EB39575FA2A}" srcOrd="0" destOrd="0" presId="urn:microsoft.com/office/officeart/2005/8/layout/list1"/>
    <dgm:cxn modelId="{544049F0-168D-4436-87ED-03D59A878E8D}" type="presOf" srcId="{F57E17E6-B27C-4483-A5D8-8C13E2E333B9}" destId="{63A02A22-5E27-4B06-89A3-2B405C28641D}" srcOrd="0" destOrd="2" presId="urn:microsoft.com/office/officeart/2005/8/layout/list1"/>
    <dgm:cxn modelId="{12BE4681-48E4-4551-AF75-4EFC607D38BA}" type="presParOf" srcId="{2C063F08-DBCC-4947-B676-385E25BD20EE}" destId="{67FD21CA-E71F-4DB9-9B52-4E619DD7750B}" srcOrd="0" destOrd="0" presId="urn:microsoft.com/office/officeart/2005/8/layout/list1"/>
    <dgm:cxn modelId="{C04FFD28-5AAC-4460-9244-8FBEB76110FE}" type="presParOf" srcId="{67FD21CA-E71F-4DB9-9B52-4E619DD7750B}" destId="{717B85F7-86E1-4424-9F7B-1EB39575FA2A}" srcOrd="0" destOrd="0" presId="urn:microsoft.com/office/officeart/2005/8/layout/list1"/>
    <dgm:cxn modelId="{7209B1DD-3D2C-4F50-8938-D7A793F095B9}" type="presParOf" srcId="{67FD21CA-E71F-4DB9-9B52-4E619DD7750B}" destId="{85388F1C-D8C5-4F8B-8052-A5D8E7EA9676}" srcOrd="1" destOrd="0" presId="urn:microsoft.com/office/officeart/2005/8/layout/list1"/>
    <dgm:cxn modelId="{37F07ABA-C4DE-483C-8177-F208093C1DB7}" type="presParOf" srcId="{2C063F08-DBCC-4947-B676-385E25BD20EE}" destId="{2BE1598D-1930-47E6-97CB-6196EE331777}" srcOrd="1" destOrd="0" presId="urn:microsoft.com/office/officeart/2005/8/layout/list1"/>
    <dgm:cxn modelId="{92D499F1-F652-45FB-8E50-DCC072A578F8}" type="presParOf" srcId="{2C063F08-DBCC-4947-B676-385E25BD20EE}" destId="{63A02A22-5E27-4B06-89A3-2B405C28641D}"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5A2A24-6DFD-47A9-8701-7CD58938450F}"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5E823012-5214-4C58-A2E4-259E56C3C16A}">
      <dgm:prSet phldrT="[Text]"/>
      <dgm:spPr/>
      <dgm:t>
        <a:bodyPr/>
        <a:lstStyle/>
        <a:p>
          <a:r>
            <a:rPr lang="en-US" b="1" dirty="0"/>
            <a:t>Gross Wages</a:t>
          </a:r>
        </a:p>
      </dgm:t>
    </dgm:pt>
    <dgm:pt modelId="{E9863F88-513A-43C6-86F4-D93568472CC9}" type="parTrans" cxnId="{3663F8E7-B298-43DF-BEEF-3BC75A1DCFD5}">
      <dgm:prSet/>
      <dgm:spPr/>
      <dgm:t>
        <a:bodyPr/>
        <a:lstStyle/>
        <a:p>
          <a:endParaRPr lang="en-US"/>
        </a:p>
      </dgm:t>
    </dgm:pt>
    <dgm:pt modelId="{B26B1EED-C8A1-4DAA-9F0C-EE13F9EC1012}" type="sibTrans" cxnId="{3663F8E7-B298-43DF-BEEF-3BC75A1DCFD5}">
      <dgm:prSet/>
      <dgm:spPr/>
      <dgm:t>
        <a:bodyPr/>
        <a:lstStyle/>
        <a:p>
          <a:endParaRPr lang="en-US"/>
        </a:p>
      </dgm:t>
    </dgm:pt>
    <dgm:pt modelId="{3E5E70B4-F724-429F-AB9B-F1E0D5C226EA}">
      <dgm:prSet phldrT="[Text]"/>
      <dgm:spPr/>
      <dgm:t>
        <a:bodyPr/>
        <a:lstStyle/>
        <a:p>
          <a:r>
            <a:rPr lang="en-US" dirty="0"/>
            <a:t>Taxable Wages = $78,000 </a:t>
          </a:r>
        </a:p>
      </dgm:t>
    </dgm:pt>
    <dgm:pt modelId="{5499B71F-C9C7-4F97-AC5C-3C99749BEB0B}" type="parTrans" cxnId="{A1EB6B73-37B3-42B5-A118-439F000FB12B}">
      <dgm:prSet/>
      <dgm:spPr/>
      <dgm:t>
        <a:bodyPr/>
        <a:lstStyle/>
        <a:p>
          <a:endParaRPr lang="en-US"/>
        </a:p>
      </dgm:t>
    </dgm:pt>
    <dgm:pt modelId="{C75DB20D-07F3-41D5-A7F1-D44C0F6C0B7B}" type="sibTrans" cxnId="{A1EB6B73-37B3-42B5-A118-439F000FB12B}">
      <dgm:prSet/>
      <dgm:spPr/>
      <dgm:t>
        <a:bodyPr/>
        <a:lstStyle/>
        <a:p>
          <a:endParaRPr lang="en-US"/>
        </a:p>
      </dgm:t>
    </dgm:pt>
    <dgm:pt modelId="{4D8D451D-2E52-4717-8277-6F14B5871BF2}">
      <dgm:prSet phldrT="[Text]"/>
      <dgm:spPr/>
      <dgm:t>
        <a:bodyPr/>
        <a:lstStyle/>
        <a:p>
          <a:r>
            <a:rPr lang="en-US" b="1" dirty="0"/>
            <a:t>2025 Question</a:t>
          </a:r>
        </a:p>
      </dgm:t>
    </dgm:pt>
    <dgm:pt modelId="{CF9EACE4-777C-4F7C-84A7-8F0EBC14E8A3}" type="parTrans" cxnId="{460F7315-423A-4E3C-A8DB-E519217C6F5B}">
      <dgm:prSet/>
      <dgm:spPr/>
      <dgm:t>
        <a:bodyPr/>
        <a:lstStyle/>
        <a:p>
          <a:endParaRPr lang="en-US"/>
        </a:p>
      </dgm:t>
    </dgm:pt>
    <dgm:pt modelId="{620FEB73-7648-48F4-B070-69A29361DBAF}" type="sibTrans" cxnId="{460F7315-423A-4E3C-A8DB-E519217C6F5B}">
      <dgm:prSet/>
      <dgm:spPr/>
      <dgm:t>
        <a:bodyPr/>
        <a:lstStyle/>
        <a:p>
          <a:endParaRPr lang="en-US"/>
        </a:p>
      </dgm:t>
    </dgm:pt>
    <dgm:pt modelId="{BE7F2102-34E3-415A-BB40-4AC87AF5BF8D}">
      <dgm:prSet phldrT="[Text]"/>
      <dgm:spPr/>
      <dgm:t>
        <a:bodyPr/>
        <a:lstStyle/>
        <a:p>
          <a:r>
            <a:rPr lang="en-US" dirty="0"/>
            <a:t>Is income less than $176,100?</a:t>
          </a:r>
        </a:p>
      </dgm:t>
    </dgm:pt>
    <dgm:pt modelId="{B5AEC922-0FF9-49B7-95F8-1B979EBF76F9}" type="parTrans" cxnId="{AC4E466C-4B7A-43F6-8445-1B01735F6896}">
      <dgm:prSet/>
      <dgm:spPr/>
      <dgm:t>
        <a:bodyPr/>
        <a:lstStyle/>
        <a:p>
          <a:endParaRPr lang="en-US"/>
        </a:p>
      </dgm:t>
    </dgm:pt>
    <dgm:pt modelId="{1CEB315B-55E8-48AD-B58A-86112C8EC9AF}" type="sibTrans" cxnId="{AC4E466C-4B7A-43F6-8445-1B01735F6896}">
      <dgm:prSet/>
      <dgm:spPr/>
      <dgm:t>
        <a:bodyPr/>
        <a:lstStyle/>
        <a:p>
          <a:endParaRPr lang="en-US"/>
        </a:p>
      </dgm:t>
    </dgm:pt>
    <dgm:pt modelId="{43C71470-3140-42A0-A4AE-F91BE1F8EF5D}">
      <dgm:prSet phldrT="[Text]"/>
      <dgm:spPr/>
      <dgm:t>
        <a:bodyPr/>
        <a:lstStyle/>
        <a:p>
          <a:r>
            <a:rPr lang="en-US" dirty="0"/>
            <a:t>If no then take full amount.</a:t>
          </a:r>
        </a:p>
      </dgm:t>
    </dgm:pt>
    <dgm:pt modelId="{BE0B2EC2-9449-4A0F-A93A-9D85E8FF8CA3}" type="parTrans" cxnId="{A3D486B4-7FF7-41C8-85EC-D44186B83623}">
      <dgm:prSet/>
      <dgm:spPr/>
      <dgm:t>
        <a:bodyPr/>
        <a:lstStyle/>
        <a:p>
          <a:endParaRPr lang="en-US"/>
        </a:p>
      </dgm:t>
    </dgm:pt>
    <dgm:pt modelId="{B51D8FF7-7C9F-41E3-9098-CF8314EED0D0}" type="sibTrans" cxnId="{A3D486B4-7FF7-41C8-85EC-D44186B83623}">
      <dgm:prSet/>
      <dgm:spPr/>
      <dgm:t>
        <a:bodyPr/>
        <a:lstStyle/>
        <a:p>
          <a:endParaRPr lang="en-US"/>
        </a:p>
      </dgm:t>
    </dgm:pt>
    <dgm:pt modelId="{EE57D028-6EED-4906-8742-7BCFF19A81CF}">
      <dgm:prSet phldrT="[Text]"/>
      <dgm:spPr/>
      <dgm:t>
        <a:bodyPr/>
        <a:lstStyle/>
        <a:p>
          <a:r>
            <a:rPr lang="en-US" dirty="0"/>
            <a:t>If yes then take up to $176,100.</a:t>
          </a:r>
        </a:p>
      </dgm:t>
    </dgm:pt>
    <dgm:pt modelId="{6065013D-62AB-4B2E-8715-FE53CE84D9A6}" type="parTrans" cxnId="{7739AEA4-4181-4790-8AF4-17258A6A54E9}">
      <dgm:prSet/>
      <dgm:spPr/>
      <dgm:t>
        <a:bodyPr/>
        <a:lstStyle/>
        <a:p>
          <a:endParaRPr lang="en-US"/>
        </a:p>
      </dgm:t>
    </dgm:pt>
    <dgm:pt modelId="{BCB10BA3-6015-4AD0-AFB3-F2741FE847ED}" type="sibTrans" cxnId="{7739AEA4-4181-4790-8AF4-17258A6A54E9}">
      <dgm:prSet/>
      <dgm:spPr/>
      <dgm:t>
        <a:bodyPr/>
        <a:lstStyle/>
        <a:p>
          <a:endParaRPr lang="en-US"/>
        </a:p>
      </dgm:t>
    </dgm:pt>
    <dgm:pt modelId="{9186D228-F010-4006-9C03-ECBCFD82F3D8}">
      <dgm:prSet phldrT="[Text]"/>
      <dgm:spPr/>
      <dgm:t>
        <a:bodyPr/>
        <a:lstStyle/>
        <a:p>
          <a:r>
            <a:rPr lang="en-US" b="1" dirty="0"/>
            <a:t>Calculate Annual Withholding</a:t>
          </a:r>
        </a:p>
      </dgm:t>
    </dgm:pt>
    <dgm:pt modelId="{2E7B0674-2D45-4ABA-BBA4-BFC11545DA04}" type="parTrans" cxnId="{440830E9-6EC8-4D4C-9DA1-60A4BF84AACF}">
      <dgm:prSet/>
      <dgm:spPr/>
      <dgm:t>
        <a:bodyPr/>
        <a:lstStyle/>
        <a:p>
          <a:endParaRPr lang="en-US"/>
        </a:p>
      </dgm:t>
    </dgm:pt>
    <dgm:pt modelId="{D41789FF-361D-498A-AD6F-AA40B6103E92}" type="sibTrans" cxnId="{440830E9-6EC8-4D4C-9DA1-60A4BF84AACF}">
      <dgm:prSet/>
      <dgm:spPr/>
      <dgm:t>
        <a:bodyPr/>
        <a:lstStyle/>
        <a:p>
          <a:endParaRPr lang="en-US"/>
        </a:p>
      </dgm:t>
    </dgm:pt>
    <dgm:pt modelId="{F224A6E0-6089-471B-AF72-D7FFFAEFD42B}">
      <dgm:prSet phldrT="[Text]"/>
      <dgm:spPr/>
      <dgm:t>
        <a:bodyPr/>
        <a:lstStyle/>
        <a:p>
          <a:r>
            <a:rPr lang="en-US" dirty="0"/>
            <a:t>$78,000 × 0.062 = $4,836.00</a:t>
          </a:r>
        </a:p>
      </dgm:t>
    </dgm:pt>
    <dgm:pt modelId="{C41EDD42-297A-4D63-9391-04586D3140F5}" type="parTrans" cxnId="{4484B922-7429-4592-8519-B88A8418254D}">
      <dgm:prSet/>
      <dgm:spPr/>
      <dgm:t>
        <a:bodyPr/>
        <a:lstStyle/>
        <a:p>
          <a:endParaRPr lang="en-US"/>
        </a:p>
      </dgm:t>
    </dgm:pt>
    <dgm:pt modelId="{38E545D0-21C6-472E-B572-8717F90DEBFE}" type="sibTrans" cxnId="{4484B922-7429-4592-8519-B88A8418254D}">
      <dgm:prSet/>
      <dgm:spPr/>
      <dgm:t>
        <a:bodyPr/>
        <a:lstStyle/>
        <a:p>
          <a:endParaRPr lang="en-US"/>
        </a:p>
      </dgm:t>
    </dgm:pt>
    <dgm:pt modelId="{DB5D8856-6E4F-4526-A2D3-53AA168B525E}">
      <dgm:prSet phldrT="[Text]"/>
      <dgm:spPr/>
      <dgm:t>
        <a:bodyPr/>
        <a:lstStyle/>
        <a:p>
          <a:r>
            <a:rPr lang="en-US" b="1" dirty="0"/>
            <a:t>Calculate Per Pay</a:t>
          </a:r>
        </a:p>
      </dgm:t>
    </dgm:pt>
    <dgm:pt modelId="{E0E4CFDE-E7E8-4277-9B6B-577A8A671BA3}" type="parTrans" cxnId="{EBC95306-EA59-45F1-A9DA-52FBC9FE8986}">
      <dgm:prSet/>
      <dgm:spPr/>
      <dgm:t>
        <a:bodyPr/>
        <a:lstStyle/>
        <a:p>
          <a:endParaRPr lang="en-US"/>
        </a:p>
      </dgm:t>
    </dgm:pt>
    <dgm:pt modelId="{3267BDDC-2520-45FE-A29B-3CAFD13A9834}" type="sibTrans" cxnId="{EBC95306-EA59-45F1-A9DA-52FBC9FE8986}">
      <dgm:prSet/>
      <dgm:spPr/>
      <dgm:t>
        <a:bodyPr/>
        <a:lstStyle/>
        <a:p>
          <a:endParaRPr lang="en-US"/>
        </a:p>
      </dgm:t>
    </dgm:pt>
    <dgm:pt modelId="{FB899E1B-C50C-48E7-9DE3-E86592EA8362}">
      <dgm:prSet phldrT="[Text]"/>
      <dgm:spPr/>
      <dgm:t>
        <a:bodyPr/>
        <a:lstStyle/>
        <a:p>
          <a:r>
            <a:rPr lang="en-US" dirty="0"/>
            <a:t>$4836.00 / 26 = $186</a:t>
          </a:r>
        </a:p>
      </dgm:t>
    </dgm:pt>
    <dgm:pt modelId="{C2F1B301-52F5-45B3-B596-5E1A92B1FCF4}" type="parTrans" cxnId="{0AB0F43D-0BD4-4376-9B00-0584E9DF3225}">
      <dgm:prSet/>
      <dgm:spPr/>
      <dgm:t>
        <a:bodyPr/>
        <a:lstStyle/>
        <a:p>
          <a:endParaRPr lang="en-US"/>
        </a:p>
      </dgm:t>
    </dgm:pt>
    <dgm:pt modelId="{8353DD27-8961-4688-B76D-14B9A73F3433}" type="sibTrans" cxnId="{0AB0F43D-0BD4-4376-9B00-0584E9DF3225}">
      <dgm:prSet/>
      <dgm:spPr/>
      <dgm:t>
        <a:bodyPr/>
        <a:lstStyle/>
        <a:p>
          <a:endParaRPr lang="en-US"/>
        </a:p>
      </dgm:t>
    </dgm:pt>
    <dgm:pt modelId="{1364CFE6-6432-4725-AA7D-261C0C502A14}" type="pres">
      <dgm:prSet presAssocID="{495A2A24-6DFD-47A9-8701-7CD58938450F}" presName="linear" presStyleCnt="0">
        <dgm:presLayoutVars>
          <dgm:animLvl val="lvl"/>
          <dgm:resizeHandles val="exact"/>
        </dgm:presLayoutVars>
      </dgm:prSet>
      <dgm:spPr/>
    </dgm:pt>
    <dgm:pt modelId="{43F1B744-3554-44F1-B4C5-07ED66B24995}" type="pres">
      <dgm:prSet presAssocID="{5E823012-5214-4C58-A2E4-259E56C3C16A}" presName="parentText" presStyleLbl="node1" presStyleIdx="0" presStyleCnt="4">
        <dgm:presLayoutVars>
          <dgm:chMax val="0"/>
          <dgm:bulletEnabled val="1"/>
        </dgm:presLayoutVars>
      </dgm:prSet>
      <dgm:spPr/>
    </dgm:pt>
    <dgm:pt modelId="{EE2FEA5D-546D-4A48-9718-3EFF5FA6209A}" type="pres">
      <dgm:prSet presAssocID="{5E823012-5214-4C58-A2E4-259E56C3C16A}" presName="childText" presStyleLbl="revTx" presStyleIdx="0" presStyleCnt="4">
        <dgm:presLayoutVars>
          <dgm:bulletEnabled val="1"/>
        </dgm:presLayoutVars>
      </dgm:prSet>
      <dgm:spPr/>
    </dgm:pt>
    <dgm:pt modelId="{F405C4D5-1FD1-4B51-9C71-1AFE3638E2C5}" type="pres">
      <dgm:prSet presAssocID="{4D8D451D-2E52-4717-8277-6F14B5871BF2}" presName="parentText" presStyleLbl="node1" presStyleIdx="1" presStyleCnt="4">
        <dgm:presLayoutVars>
          <dgm:chMax val="0"/>
          <dgm:bulletEnabled val="1"/>
        </dgm:presLayoutVars>
      </dgm:prSet>
      <dgm:spPr/>
    </dgm:pt>
    <dgm:pt modelId="{B371BFDC-94EF-4348-9013-F897413AC014}" type="pres">
      <dgm:prSet presAssocID="{4D8D451D-2E52-4717-8277-6F14B5871BF2}" presName="childText" presStyleLbl="revTx" presStyleIdx="1" presStyleCnt="4">
        <dgm:presLayoutVars>
          <dgm:bulletEnabled val="1"/>
        </dgm:presLayoutVars>
      </dgm:prSet>
      <dgm:spPr/>
    </dgm:pt>
    <dgm:pt modelId="{CF0525F4-E11D-41DD-9548-F0D9BE3966F6}" type="pres">
      <dgm:prSet presAssocID="{9186D228-F010-4006-9C03-ECBCFD82F3D8}" presName="parentText" presStyleLbl="node1" presStyleIdx="2" presStyleCnt="4">
        <dgm:presLayoutVars>
          <dgm:chMax val="0"/>
          <dgm:bulletEnabled val="1"/>
        </dgm:presLayoutVars>
      </dgm:prSet>
      <dgm:spPr/>
    </dgm:pt>
    <dgm:pt modelId="{97B3ACB1-A9D8-469C-8AFA-72B5A3800FFF}" type="pres">
      <dgm:prSet presAssocID="{9186D228-F010-4006-9C03-ECBCFD82F3D8}" presName="childText" presStyleLbl="revTx" presStyleIdx="2" presStyleCnt="4">
        <dgm:presLayoutVars>
          <dgm:bulletEnabled val="1"/>
        </dgm:presLayoutVars>
      </dgm:prSet>
      <dgm:spPr/>
    </dgm:pt>
    <dgm:pt modelId="{16097456-07D4-433B-8002-1964188247DE}" type="pres">
      <dgm:prSet presAssocID="{DB5D8856-6E4F-4526-A2D3-53AA168B525E}" presName="parentText" presStyleLbl="node1" presStyleIdx="3" presStyleCnt="4">
        <dgm:presLayoutVars>
          <dgm:chMax val="0"/>
          <dgm:bulletEnabled val="1"/>
        </dgm:presLayoutVars>
      </dgm:prSet>
      <dgm:spPr/>
    </dgm:pt>
    <dgm:pt modelId="{8A3244FE-3622-4AEE-ADDF-46DB6BDD7620}" type="pres">
      <dgm:prSet presAssocID="{DB5D8856-6E4F-4526-A2D3-53AA168B525E}" presName="childText" presStyleLbl="revTx" presStyleIdx="3" presStyleCnt="4">
        <dgm:presLayoutVars>
          <dgm:bulletEnabled val="1"/>
        </dgm:presLayoutVars>
      </dgm:prSet>
      <dgm:spPr/>
    </dgm:pt>
  </dgm:ptLst>
  <dgm:cxnLst>
    <dgm:cxn modelId="{F2584B01-F12A-4CE1-8F96-71F52DCD1131}" type="presOf" srcId="{3E5E70B4-F724-429F-AB9B-F1E0D5C226EA}" destId="{EE2FEA5D-546D-4A48-9718-3EFF5FA6209A}" srcOrd="0" destOrd="0" presId="urn:microsoft.com/office/officeart/2005/8/layout/vList2"/>
    <dgm:cxn modelId="{EBC95306-EA59-45F1-A9DA-52FBC9FE8986}" srcId="{495A2A24-6DFD-47A9-8701-7CD58938450F}" destId="{DB5D8856-6E4F-4526-A2D3-53AA168B525E}" srcOrd="3" destOrd="0" parTransId="{E0E4CFDE-E7E8-4277-9B6B-577A8A671BA3}" sibTransId="{3267BDDC-2520-45FE-A29B-3CAFD13A9834}"/>
    <dgm:cxn modelId="{460F7315-423A-4E3C-A8DB-E519217C6F5B}" srcId="{495A2A24-6DFD-47A9-8701-7CD58938450F}" destId="{4D8D451D-2E52-4717-8277-6F14B5871BF2}" srcOrd="1" destOrd="0" parTransId="{CF9EACE4-777C-4F7C-84A7-8F0EBC14E8A3}" sibTransId="{620FEB73-7648-48F4-B070-69A29361DBAF}"/>
    <dgm:cxn modelId="{4484B922-7429-4592-8519-B88A8418254D}" srcId="{9186D228-F010-4006-9C03-ECBCFD82F3D8}" destId="{F224A6E0-6089-471B-AF72-D7FFFAEFD42B}" srcOrd="0" destOrd="0" parTransId="{C41EDD42-297A-4D63-9391-04586D3140F5}" sibTransId="{38E545D0-21C6-472E-B572-8717F90DEBFE}"/>
    <dgm:cxn modelId="{A9BB2437-33CB-4C04-B4CC-97D85766F48C}" type="presOf" srcId="{DB5D8856-6E4F-4526-A2D3-53AA168B525E}" destId="{16097456-07D4-433B-8002-1964188247DE}" srcOrd="0" destOrd="0" presId="urn:microsoft.com/office/officeart/2005/8/layout/vList2"/>
    <dgm:cxn modelId="{0AB0F43D-0BD4-4376-9B00-0584E9DF3225}" srcId="{DB5D8856-6E4F-4526-A2D3-53AA168B525E}" destId="{FB899E1B-C50C-48E7-9DE3-E86592EA8362}" srcOrd="0" destOrd="0" parTransId="{C2F1B301-52F5-45B3-B596-5E1A92B1FCF4}" sibTransId="{8353DD27-8961-4688-B76D-14B9A73F3433}"/>
    <dgm:cxn modelId="{33949E64-71C9-4E6B-BF19-AFC293156BE4}" type="presOf" srcId="{43C71470-3140-42A0-A4AE-F91BE1F8EF5D}" destId="{B371BFDC-94EF-4348-9013-F897413AC014}" srcOrd="0" destOrd="1" presId="urn:microsoft.com/office/officeart/2005/8/layout/vList2"/>
    <dgm:cxn modelId="{656E1F49-3A70-4FAB-8028-7428721D90BA}" type="presOf" srcId="{495A2A24-6DFD-47A9-8701-7CD58938450F}" destId="{1364CFE6-6432-4725-AA7D-261C0C502A14}" srcOrd="0" destOrd="0" presId="urn:microsoft.com/office/officeart/2005/8/layout/vList2"/>
    <dgm:cxn modelId="{AC4E466C-4B7A-43F6-8445-1B01735F6896}" srcId="{4D8D451D-2E52-4717-8277-6F14B5871BF2}" destId="{BE7F2102-34E3-415A-BB40-4AC87AF5BF8D}" srcOrd="0" destOrd="0" parTransId="{B5AEC922-0FF9-49B7-95F8-1B979EBF76F9}" sibTransId="{1CEB315B-55E8-48AD-B58A-86112C8EC9AF}"/>
    <dgm:cxn modelId="{A1EB6B73-37B3-42B5-A118-439F000FB12B}" srcId="{5E823012-5214-4C58-A2E4-259E56C3C16A}" destId="{3E5E70B4-F724-429F-AB9B-F1E0D5C226EA}" srcOrd="0" destOrd="0" parTransId="{5499B71F-C9C7-4F97-AC5C-3C99749BEB0B}" sibTransId="{C75DB20D-07F3-41D5-A7F1-D44C0F6C0B7B}"/>
    <dgm:cxn modelId="{0678C574-A2A6-4EC1-801B-9ACA9259048A}" type="presOf" srcId="{BE7F2102-34E3-415A-BB40-4AC87AF5BF8D}" destId="{B371BFDC-94EF-4348-9013-F897413AC014}" srcOrd="0" destOrd="0" presId="urn:microsoft.com/office/officeart/2005/8/layout/vList2"/>
    <dgm:cxn modelId="{2BBBC654-51C1-482D-83A4-53A29832BB6E}" type="presOf" srcId="{9186D228-F010-4006-9C03-ECBCFD82F3D8}" destId="{CF0525F4-E11D-41DD-9548-F0D9BE3966F6}" srcOrd="0" destOrd="0" presId="urn:microsoft.com/office/officeart/2005/8/layout/vList2"/>
    <dgm:cxn modelId="{AC5C3189-E268-4A6A-97E3-0FF17E9A4E00}" type="presOf" srcId="{F224A6E0-6089-471B-AF72-D7FFFAEFD42B}" destId="{97B3ACB1-A9D8-469C-8AFA-72B5A3800FFF}" srcOrd="0" destOrd="0" presId="urn:microsoft.com/office/officeart/2005/8/layout/vList2"/>
    <dgm:cxn modelId="{7739AEA4-4181-4790-8AF4-17258A6A54E9}" srcId="{4D8D451D-2E52-4717-8277-6F14B5871BF2}" destId="{EE57D028-6EED-4906-8742-7BCFF19A81CF}" srcOrd="2" destOrd="0" parTransId="{6065013D-62AB-4B2E-8715-FE53CE84D9A6}" sibTransId="{BCB10BA3-6015-4AD0-AFB3-F2741FE847ED}"/>
    <dgm:cxn modelId="{596B3EA5-D1E2-465B-81EF-2DB95BCD1CD0}" type="presOf" srcId="{4D8D451D-2E52-4717-8277-6F14B5871BF2}" destId="{F405C4D5-1FD1-4B51-9C71-1AFE3638E2C5}" srcOrd="0" destOrd="0" presId="urn:microsoft.com/office/officeart/2005/8/layout/vList2"/>
    <dgm:cxn modelId="{A3D486B4-7FF7-41C8-85EC-D44186B83623}" srcId="{4D8D451D-2E52-4717-8277-6F14B5871BF2}" destId="{43C71470-3140-42A0-A4AE-F91BE1F8EF5D}" srcOrd="1" destOrd="0" parTransId="{BE0B2EC2-9449-4A0F-A93A-9D85E8FF8CA3}" sibTransId="{B51D8FF7-7C9F-41E3-9098-CF8314EED0D0}"/>
    <dgm:cxn modelId="{0F7BE3D1-AA32-4114-AC29-A3945A394FB1}" type="presOf" srcId="{FB899E1B-C50C-48E7-9DE3-E86592EA8362}" destId="{8A3244FE-3622-4AEE-ADDF-46DB6BDD7620}" srcOrd="0" destOrd="0" presId="urn:microsoft.com/office/officeart/2005/8/layout/vList2"/>
    <dgm:cxn modelId="{3663F8E7-B298-43DF-BEEF-3BC75A1DCFD5}" srcId="{495A2A24-6DFD-47A9-8701-7CD58938450F}" destId="{5E823012-5214-4C58-A2E4-259E56C3C16A}" srcOrd="0" destOrd="0" parTransId="{E9863F88-513A-43C6-86F4-D93568472CC9}" sibTransId="{B26B1EED-C8A1-4DAA-9F0C-EE13F9EC1012}"/>
    <dgm:cxn modelId="{440830E9-6EC8-4D4C-9DA1-60A4BF84AACF}" srcId="{495A2A24-6DFD-47A9-8701-7CD58938450F}" destId="{9186D228-F010-4006-9C03-ECBCFD82F3D8}" srcOrd="2" destOrd="0" parTransId="{2E7B0674-2D45-4ABA-BBA4-BFC11545DA04}" sibTransId="{D41789FF-361D-498A-AD6F-AA40B6103E92}"/>
    <dgm:cxn modelId="{0141C3EB-9BF0-40B4-957C-B2733FC166A1}" type="presOf" srcId="{EE57D028-6EED-4906-8742-7BCFF19A81CF}" destId="{B371BFDC-94EF-4348-9013-F897413AC014}" srcOrd="0" destOrd="2" presId="urn:microsoft.com/office/officeart/2005/8/layout/vList2"/>
    <dgm:cxn modelId="{9EA0FDF4-F657-4596-BD5A-8E0862B6D866}" type="presOf" srcId="{5E823012-5214-4C58-A2E4-259E56C3C16A}" destId="{43F1B744-3554-44F1-B4C5-07ED66B24995}" srcOrd="0" destOrd="0" presId="urn:microsoft.com/office/officeart/2005/8/layout/vList2"/>
    <dgm:cxn modelId="{59C703D1-77E3-4473-9017-9F0C32A6942B}" type="presParOf" srcId="{1364CFE6-6432-4725-AA7D-261C0C502A14}" destId="{43F1B744-3554-44F1-B4C5-07ED66B24995}" srcOrd="0" destOrd="0" presId="urn:microsoft.com/office/officeart/2005/8/layout/vList2"/>
    <dgm:cxn modelId="{24599B71-6636-45D0-8A84-ACAC3DC03290}" type="presParOf" srcId="{1364CFE6-6432-4725-AA7D-261C0C502A14}" destId="{EE2FEA5D-546D-4A48-9718-3EFF5FA6209A}" srcOrd="1" destOrd="0" presId="urn:microsoft.com/office/officeart/2005/8/layout/vList2"/>
    <dgm:cxn modelId="{2C5FDDF6-E5D8-427D-A418-1DCCED72C529}" type="presParOf" srcId="{1364CFE6-6432-4725-AA7D-261C0C502A14}" destId="{F405C4D5-1FD1-4B51-9C71-1AFE3638E2C5}" srcOrd="2" destOrd="0" presId="urn:microsoft.com/office/officeart/2005/8/layout/vList2"/>
    <dgm:cxn modelId="{0C53FC39-3A93-4579-B5E7-DB8FBFB2EB1C}" type="presParOf" srcId="{1364CFE6-6432-4725-AA7D-261C0C502A14}" destId="{B371BFDC-94EF-4348-9013-F897413AC014}" srcOrd="3" destOrd="0" presId="urn:microsoft.com/office/officeart/2005/8/layout/vList2"/>
    <dgm:cxn modelId="{BF4B99EB-CF2C-4487-BF07-2DA02C994FE2}" type="presParOf" srcId="{1364CFE6-6432-4725-AA7D-261C0C502A14}" destId="{CF0525F4-E11D-41DD-9548-F0D9BE3966F6}" srcOrd="4" destOrd="0" presId="urn:microsoft.com/office/officeart/2005/8/layout/vList2"/>
    <dgm:cxn modelId="{2969F6D8-7834-4FA9-A44E-8356615819DB}" type="presParOf" srcId="{1364CFE6-6432-4725-AA7D-261C0C502A14}" destId="{97B3ACB1-A9D8-469C-8AFA-72B5A3800FFF}" srcOrd="5" destOrd="0" presId="urn:microsoft.com/office/officeart/2005/8/layout/vList2"/>
    <dgm:cxn modelId="{83E5795E-77CF-43CC-ACC8-94F60407E7A8}" type="presParOf" srcId="{1364CFE6-6432-4725-AA7D-261C0C502A14}" destId="{16097456-07D4-433B-8002-1964188247DE}" srcOrd="6" destOrd="0" presId="urn:microsoft.com/office/officeart/2005/8/layout/vList2"/>
    <dgm:cxn modelId="{D4492F3B-97F1-46DE-8FC3-75101B098AFE}" type="presParOf" srcId="{1364CFE6-6432-4725-AA7D-261C0C502A14}" destId="{8A3244FE-3622-4AEE-ADDF-46DB6BDD762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5A2A24-6DFD-47A9-8701-7CD58938450F}"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5E823012-5214-4C58-A2E4-259E56C3C16A}">
      <dgm:prSet phldrT="[Text]" custT="1"/>
      <dgm:spPr/>
      <dgm:t>
        <a:bodyPr/>
        <a:lstStyle/>
        <a:p>
          <a:r>
            <a:rPr lang="en-US" sz="2000" b="1" dirty="0"/>
            <a:t>Gross Wages</a:t>
          </a:r>
        </a:p>
      </dgm:t>
    </dgm:pt>
    <dgm:pt modelId="{E9863F88-513A-43C6-86F4-D93568472CC9}" type="parTrans" cxnId="{3663F8E7-B298-43DF-BEEF-3BC75A1DCFD5}">
      <dgm:prSet/>
      <dgm:spPr/>
      <dgm:t>
        <a:bodyPr/>
        <a:lstStyle/>
        <a:p>
          <a:endParaRPr lang="en-US"/>
        </a:p>
      </dgm:t>
    </dgm:pt>
    <dgm:pt modelId="{B26B1EED-C8A1-4DAA-9F0C-EE13F9EC1012}" type="sibTrans" cxnId="{3663F8E7-B298-43DF-BEEF-3BC75A1DCFD5}">
      <dgm:prSet/>
      <dgm:spPr/>
      <dgm:t>
        <a:bodyPr/>
        <a:lstStyle/>
        <a:p>
          <a:endParaRPr lang="en-US"/>
        </a:p>
      </dgm:t>
    </dgm:pt>
    <dgm:pt modelId="{3E5E70B4-F724-429F-AB9B-F1E0D5C226EA}">
      <dgm:prSet phldrT="[Text]" custT="1"/>
      <dgm:spPr/>
      <dgm:t>
        <a:bodyPr/>
        <a:lstStyle/>
        <a:p>
          <a:r>
            <a:rPr lang="en-US" sz="1400" dirty="0"/>
            <a:t>Taxable Wages = $78,000 </a:t>
          </a:r>
        </a:p>
      </dgm:t>
    </dgm:pt>
    <dgm:pt modelId="{5499B71F-C9C7-4F97-AC5C-3C99749BEB0B}" type="parTrans" cxnId="{A1EB6B73-37B3-42B5-A118-439F000FB12B}">
      <dgm:prSet/>
      <dgm:spPr/>
      <dgm:t>
        <a:bodyPr/>
        <a:lstStyle/>
        <a:p>
          <a:endParaRPr lang="en-US"/>
        </a:p>
      </dgm:t>
    </dgm:pt>
    <dgm:pt modelId="{C75DB20D-07F3-41D5-A7F1-D44C0F6C0B7B}" type="sibTrans" cxnId="{A1EB6B73-37B3-42B5-A118-439F000FB12B}">
      <dgm:prSet/>
      <dgm:spPr/>
      <dgm:t>
        <a:bodyPr/>
        <a:lstStyle/>
        <a:p>
          <a:endParaRPr lang="en-US"/>
        </a:p>
      </dgm:t>
    </dgm:pt>
    <dgm:pt modelId="{4D8D451D-2E52-4717-8277-6F14B5871BF2}">
      <dgm:prSet phldrT="[Text]" custT="1"/>
      <dgm:spPr/>
      <dgm:t>
        <a:bodyPr/>
        <a:lstStyle/>
        <a:p>
          <a:r>
            <a:rPr lang="en-US" sz="2000" b="1" dirty="0"/>
            <a:t>2025 Question</a:t>
          </a:r>
        </a:p>
      </dgm:t>
    </dgm:pt>
    <dgm:pt modelId="{CF9EACE4-777C-4F7C-84A7-8F0EBC14E8A3}" type="parTrans" cxnId="{460F7315-423A-4E3C-A8DB-E519217C6F5B}">
      <dgm:prSet/>
      <dgm:spPr/>
      <dgm:t>
        <a:bodyPr/>
        <a:lstStyle/>
        <a:p>
          <a:endParaRPr lang="en-US"/>
        </a:p>
      </dgm:t>
    </dgm:pt>
    <dgm:pt modelId="{620FEB73-7648-48F4-B070-69A29361DBAF}" type="sibTrans" cxnId="{460F7315-423A-4E3C-A8DB-E519217C6F5B}">
      <dgm:prSet/>
      <dgm:spPr/>
      <dgm:t>
        <a:bodyPr/>
        <a:lstStyle/>
        <a:p>
          <a:endParaRPr lang="en-US"/>
        </a:p>
      </dgm:t>
    </dgm:pt>
    <dgm:pt modelId="{BE7F2102-34E3-415A-BB40-4AC87AF5BF8D}">
      <dgm:prSet phldrT="[Text]" custT="1"/>
      <dgm:spPr/>
      <dgm:t>
        <a:bodyPr/>
        <a:lstStyle/>
        <a:p>
          <a:r>
            <a:rPr lang="en-US" sz="1400" dirty="0"/>
            <a:t>No wage cap at this level (the additional 0.9% surtax only applies if wages exceed $200,000 for single filers).</a:t>
          </a:r>
        </a:p>
      </dgm:t>
    </dgm:pt>
    <dgm:pt modelId="{B5AEC922-0FF9-49B7-95F8-1B979EBF76F9}" type="parTrans" cxnId="{AC4E466C-4B7A-43F6-8445-1B01735F6896}">
      <dgm:prSet/>
      <dgm:spPr/>
      <dgm:t>
        <a:bodyPr/>
        <a:lstStyle/>
        <a:p>
          <a:endParaRPr lang="en-US"/>
        </a:p>
      </dgm:t>
    </dgm:pt>
    <dgm:pt modelId="{1CEB315B-55E8-48AD-B58A-86112C8EC9AF}" type="sibTrans" cxnId="{AC4E466C-4B7A-43F6-8445-1B01735F6896}">
      <dgm:prSet/>
      <dgm:spPr/>
      <dgm:t>
        <a:bodyPr/>
        <a:lstStyle/>
        <a:p>
          <a:endParaRPr lang="en-US"/>
        </a:p>
      </dgm:t>
    </dgm:pt>
    <dgm:pt modelId="{9186D228-F010-4006-9C03-ECBCFD82F3D8}">
      <dgm:prSet phldrT="[Text]" custT="1"/>
      <dgm:spPr/>
      <dgm:t>
        <a:bodyPr/>
        <a:lstStyle/>
        <a:p>
          <a:r>
            <a:rPr lang="en-US" sz="2000" b="1" dirty="0"/>
            <a:t>Calculate Annual Withholding </a:t>
          </a:r>
          <a:r>
            <a:rPr lang="en-US" sz="1400" b="0" dirty="0"/>
            <a:t>(Employee Portion)</a:t>
          </a:r>
        </a:p>
      </dgm:t>
    </dgm:pt>
    <dgm:pt modelId="{2E7B0674-2D45-4ABA-BBA4-BFC11545DA04}" type="parTrans" cxnId="{440830E9-6EC8-4D4C-9DA1-60A4BF84AACF}">
      <dgm:prSet/>
      <dgm:spPr/>
      <dgm:t>
        <a:bodyPr/>
        <a:lstStyle/>
        <a:p>
          <a:endParaRPr lang="en-US"/>
        </a:p>
      </dgm:t>
    </dgm:pt>
    <dgm:pt modelId="{D41789FF-361D-498A-AD6F-AA40B6103E92}" type="sibTrans" cxnId="{440830E9-6EC8-4D4C-9DA1-60A4BF84AACF}">
      <dgm:prSet/>
      <dgm:spPr/>
      <dgm:t>
        <a:bodyPr/>
        <a:lstStyle/>
        <a:p>
          <a:endParaRPr lang="en-US"/>
        </a:p>
      </dgm:t>
    </dgm:pt>
    <dgm:pt modelId="{F224A6E0-6089-471B-AF72-D7FFFAEFD42B}">
      <dgm:prSet phldrT="[Text]" custT="1"/>
      <dgm:spPr/>
      <dgm:t>
        <a:bodyPr/>
        <a:lstStyle/>
        <a:p>
          <a:r>
            <a:rPr lang="en-US" sz="1400" dirty="0"/>
            <a:t>$78,000 × 0.0145 = $1,131</a:t>
          </a:r>
        </a:p>
      </dgm:t>
    </dgm:pt>
    <dgm:pt modelId="{C41EDD42-297A-4D63-9391-04586D3140F5}" type="parTrans" cxnId="{4484B922-7429-4592-8519-B88A8418254D}">
      <dgm:prSet/>
      <dgm:spPr/>
      <dgm:t>
        <a:bodyPr/>
        <a:lstStyle/>
        <a:p>
          <a:endParaRPr lang="en-US"/>
        </a:p>
      </dgm:t>
    </dgm:pt>
    <dgm:pt modelId="{38E545D0-21C6-472E-B572-8717F90DEBFE}" type="sibTrans" cxnId="{4484B922-7429-4592-8519-B88A8418254D}">
      <dgm:prSet/>
      <dgm:spPr/>
      <dgm:t>
        <a:bodyPr/>
        <a:lstStyle/>
        <a:p>
          <a:endParaRPr lang="en-US"/>
        </a:p>
      </dgm:t>
    </dgm:pt>
    <dgm:pt modelId="{DB5D8856-6E4F-4526-A2D3-53AA168B525E}">
      <dgm:prSet phldrT="[Text]" custT="1"/>
      <dgm:spPr/>
      <dgm:t>
        <a:bodyPr/>
        <a:lstStyle/>
        <a:p>
          <a:r>
            <a:rPr lang="en-US" sz="2000" b="1" dirty="0"/>
            <a:t>Calculate Per Pay</a:t>
          </a:r>
        </a:p>
      </dgm:t>
    </dgm:pt>
    <dgm:pt modelId="{E0E4CFDE-E7E8-4277-9B6B-577A8A671BA3}" type="parTrans" cxnId="{EBC95306-EA59-45F1-A9DA-52FBC9FE8986}">
      <dgm:prSet/>
      <dgm:spPr/>
      <dgm:t>
        <a:bodyPr/>
        <a:lstStyle/>
        <a:p>
          <a:endParaRPr lang="en-US"/>
        </a:p>
      </dgm:t>
    </dgm:pt>
    <dgm:pt modelId="{3267BDDC-2520-45FE-A29B-3CAFD13A9834}" type="sibTrans" cxnId="{EBC95306-EA59-45F1-A9DA-52FBC9FE8986}">
      <dgm:prSet/>
      <dgm:spPr/>
      <dgm:t>
        <a:bodyPr/>
        <a:lstStyle/>
        <a:p>
          <a:endParaRPr lang="en-US"/>
        </a:p>
      </dgm:t>
    </dgm:pt>
    <dgm:pt modelId="{FB899E1B-C50C-48E7-9DE3-E86592EA8362}">
      <dgm:prSet phldrT="[Text]" custT="1"/>
      <dgm:spPr/>
      <dgm:t>
        <a:bodyPr/>
        <a:lstStyle/>
        <a:p>
          <a:r>
            <a:rPr lang="en-US" sz="1400" dirty="0"/>
            <a:t>$1,131/ 26 = $43.50</a:t>
          </a:r>
        </a:p>
      </dgm:t>
    </dgm:pt>
    <dgm:pt modelId="{C2F1B301-52F5-45B3-B596-5E1A92B1FCF4}" type="parTrans" cxnId="{0AB0F43D-0BD4-4376-9B00-0584E9DF3225}">
      <dgm:prSet/>
      <dgm:spPr/>
      <dgm:t>
        <a:bodyPr/>
        <a:lstStyle/>
        <a:p>
          <a:endParaRPr lang="en-US"/>
        </a:p>
      </dgm:t>
    </dgm:pt>
    <dgm:pt modelId="{8353DD27-8961-4688-B76D-14B9A73F3433}" type="sibTrans" cxnId="{0AB0F43D-0BD4-4376-9B00-0584E9DF3225}">
      <dgm:prSet/>
      <dgm:spPr/>
      <dgm:t>
        <a:bodyPr/>
        <a:lstStyle/>
        <a:p>
          <a:endParaRPr lang="en-US"/>
        </a:p>
      </dgm:t>
    </dgm:pt>
    <dgm:pt modelId="{BE480E1C-FACC-4312-831D-F7B34CCC4A9E}" type="pres">
      <dgm:prSet presAssocID="{495A2A24-6DFD-47A9-8701-7CD58938450F}" presName="linear" presStyleCnt="0">
        <dgm:presLayoutVars>
          <dgm:animLvl val="lvl"/>
          <dgm:resizeHandles val="exact"/>
        </dgm:presLayoutVars>
      </dgm:prSet>
      <dgm:spPr/>
    </dgm:pt>
    <dgm:pt modelId="{E0E74624-210C-400E-A03A-0AA570B3084A}" type="pres">
      <dgm:prSet presAssocID="{5E823012-5214-4C58-A2E4-259E56C3C16A}" presName="parentText" presStyleLbl="node1" presStyleIdx="0" presStyleCnt="4">
        <dgm:presLayoutVars>
          <dgm:chMax val="0"/>
          <dgm:bulletEnabled val="1"/>
        </dgm:presLayoutVars>
      </dgm:prSet>
      <dgm:spPr/>
    </dgm:pt>
    <dgm:pt modelId="{3DD8785C-4C0D-4492-92B2-C1C5B367465D}" type="pres">
      <dgm:prSet presAssocID="{5E823012-5214-4C58-A2E4-259E56C3C16A}" presName="childText" presStyleLbl="revTx" presStyleIdx="0" presStyleCnt="4">
        <dgm:presLayoutVars>
          <dgm:bulletEnabled val="1"/>
        </dgm:presLayoutVars>
      </dgm:prSet>
      <dgm:spPr/>
    </dgm:pt>
    <dgm:pt modelId="{5384B182-7F8A-4628-8083-55544F3C9486}" type="pres">
      <dgm:prSet presAssocID="{4D8D451D-2E52-4717-8277-6F14B5871BF2}" presName="parentText" presStyleLbl="node1" presStyleIdx="1" presStyleCnt="4">
        <dgm:presLayoutVars>
          <dgm:chMax val="0"/>
          <dgm:bulletEnabled val="1"/>
        </dgm:presLayoutVars>
      </dgm:prSet>
      <dgm:spPr/>
    </dgm:pt>
    <dgm:pt modelId="{A87A8834-BD10-46D8-B262-83AFB8D6B269}" type="pres">
      <dgm:prSet presAssocID="{4D8D451D-2E52-4717-8277-6F14B5871BF2}" presName="childText" presStyleLbl="revTx" presStyleIdx="1" presStyleCnt="4">
        <dgm:presLayoutVars>
          <dgm:bulletEnabled val="1"/>
        </dgm:presLayoutVars>
      </dgm:prSet>
      <dgm:spPr/>
    </dgm:pt>
    <dgm:pt modelId="{C9FFCC71-B8A4-4995-9761-AD18544A649C}" type="pres">
      <dgm:prSet presAssocID="{9186D228-F010-4006-9C03-ECBCFD82F3D8}" presName="parentText" presStyleLbl="node1" presStyleIdx="2" presStyleCnt="4">
        <dgm:presLayoutVars>
          <dgm:chMax val="0"/>
          <dgm:bulletEnabled val="1"/>
        </dgm:presLayoutVars>
      </dgm:prSet>
      <dgm:spPr/>
    </dgm:pt>
    <dgm:pt modelId="{432017A6-6B86-4C7A-85F6-C462F9CF308E}" type="pres">
      <dgm:prSet presAssocID="{9186D228-F010-4006-9C03-ECBCFD82F3D8}" presName="childText" presStyleLbl="revTx" presStyleIdx="2" presStyleCnt="4">
        <dgm:presLayoutVars>
          <dgm:bulletEnabled val="1"/>
        </dgm:presLayoutVars>
      </dgm:prSet>
      <dgm:spPr/>
    </dgm:pt>
    <dgm:pt modelId="{A91AD1F9-ED59-4C39-A71F-BE8E33902552}" type="pres">
      <dgm:prSet presAssocID="{DB5D8856-6E4F-4526-A2D3-53AA168B525E}" presName="parentText" presStyleLbl="node1" presStyleIdx="3" presStyleCnt="4">
        <dgm:presLayoutVars>
          <dgm:chMax val="0"/>
          <dgm:bulletEnabled val="1"/>
        </dgm:presLayoutVars>
      </dgm:prSet>
      <dgm:spPr/>
    </dgm:pt>
    <dgm:pt modelId="{01B23DED-E087-42EF-B2A7-1CDB0A56BB87}" type="pres">
      <dgm:prSet presAssocID="{DB5D8856-6E4F-4526-A2D3-53AA168B525E}" presName="childText" presStyleLbl="revTx" presStyleIdx="3" presStyleCnt="4">
        <dgm:presLayoutVars>
          <dgm:bulletEnabled val="1"/>
        </dgm:presLayoutVars>
      </dgm:prSet>
      <dgm:spPr/>
    </dgm:pt>
  </dgm:ptLst>
  <dgm:cxnLst>
    <dgm:cxn modelId="{EBC95306-EA59-45F1-A9DA-52FBC9FE8986}" srcId="{495A2A24-6DFD-47A9-8701-7CD58938450F}" destId="{DB5D8856-6E4F-4526-A2D3-53AA168B525E}" srcOrd="3" destOrd="0" parTransId="{E0E4CFDE-E7E8-4277-9B6B-577A8A671BA3}" sibTransId="{3267BDDC-2520-45FE-A29B-3CAFD13A9834}"/>
    <dgm:cxn modelId="{15FFB70C-5460-443D-A112-1AA6159DCDFA}" type="presOf" srcId="{495A2A24-6DFD-47A9-8701-7CD58938450F}" destId="{BE480E1C-FACC-4312-831D-F7B34CCC4A9E}" srcOrd="0" destOrd="0" presId="urn:microsoft.com/office/officeart/2005/8/layout/vList2"/>
    <dgm:cxn modelId="{460F7315-423A-4E3C-A8DB-E519217C6F5B}" srcId="{495A2A24-6DFD-47A9-8701-7CD58938450F}" destId="{4D8D451D-2E52-4717-8277-6F14B5871BF2}" srcOrd="1" destOrd="0" parTransId="{CF9EACE4-777C-4F7C-84A7-8F0EBC14E8A3}" sibTransId="{620FEB73-7648-48F4-B070-69A29361DBAF}"/>
    <dgm:cxn modelId="{4484B922-7429-4592-8519-B88A8418254D}" srcId="{9186D228-F010-4006-9C03-ECBCFD82F3D8}" destId="{F224A6E0-6089-471B-AF72-D7FFFAEFD42B}" srcOrd="0" destOrd="0" parTransId="{C41EDD42-297A-4D63-9391-04586D3140F5}" sibTransId="{38E545D0-21C6-472E-B572-8717F90DEBFE}"/>
    <dgm:cxn modelId="{6109D83A-9113-4FA1-B393-C5FCB693F98D}" type="presOf" srcId="{F224A6E0-6089-471B-AF72-D7FFFAEFD42B}" destId="{432017A6-6B86-4C7A-85F6-C462F9CF308E}" srcOrd="0" destOrd="0" presId="urn:microsoft.com/office/officeart/2005/8/layout/vList2"/>
    <dgm:cxn modelId="{0AB0F43D-0BD4-4376-9B00-0584E9DF3225}" srcId="{DB5D8856-6E4F-4526-A2D3-53AA168B525E}" destId="{FB899E1B-C50C-48E7-9DE3-E86592EA8362}" srcOrd="0" destOrd="0" parTransId="{C2F1B301-52F5-45B3-B596-5E1A92B1FCF4}" sibTransId="{8353DD27-8961-4688-B76D-14B9A73F3433}"/>
    <dgm:cxn modelId="{AC4E466C-4B7A-43F6-8445-1B01735F6896}" srcId="{4D8D451D-2E52-4717-8277-6F14B5871BF2}" destId="{BE7F2102-34E3-415A-BB40-4AC87AF5BF8D}" srcOrd="0" destOrd="0" parTransId="{B5AEC922-0FF9-49B7-95F8-1B979EBF76F9}" sibTransId="{1CEB315B-55E8-48AD-B58A-86112C8EC9AF}"/>
    <dgm:cxn modelId="{989B0972-896F-4C89-BC12-7A31202B44CF}" type="presOf" srcId="{3E5E70B4-F724-429F-AB9B-F1E0D5C226EA}" destId="{3DD8785C-4C0D-4492-92B2-C1C5B367465D}" srcOrd="0" destOrd="0" presId="urn:microsoft.com/office/officeart/2005/8/layout/vList2"/>
    <dgm:cxn modelId="{E4528572-5317-4CDE-A8A7-00587D7754CD}" type="presOf" srcId="{DB5D8856-6E4F-4526-A2D3-53AA168B525E}" destId="{A91AD1F9-ED59-4C39-A71F-BE8E33902552}" srcOrd="0" destOrd="0" presId="urn:microsoft.com/office/officeart/2005/8/layout/vList2"/>
    <dgm:cxn modelId="{A1EB6B73-37B3-42B5-A118-439F000FB12B}" srcId="{5E823012-5214-4C58-A2E4-259E56C3C16A}" destId="{3E5E70B4-F724-429F-AB9B-F1E0D5C226EA}" srcOrd="0" destOrd="0" parTransId="{5499B71F-C9C7-4F97-AC5C-3C99749BEB0B}" sibTransId="{C75DB20D-07F3-41D5-A7F1-D44C0F6C0B7B}"/>
    <dgm:cxn modelId="{D072737E-A8B4-40A2-AC90-D7AD80873E17}" type="presOf" srcId="{4D8D451D-2E52-4717-8277-6F14B5871BF2}" destId="{5384B182-7F8A-4628-8083-55544F3C9486}" srcOrd="0" destOrd="0" presId="urn:microsoft.com/office/officeart/2005/8/layout/vList2"/>
    <dgm:cxn modelId="{0EE98AC5-F767-40A1-9ED4-BC700813748E}" type="presOf" srcId="{FB899E1B-C50C-48E7-9DE3-E86592EA8362}" destId="{01B23DED-E087-42EF-B2A7-1CDB0A56BB87}" srcOrd="0" destOrd="0" presId="urn:microsoft.com/office/officeart/2005/8/layout/vList2"/>
    <dgm:cxn modelId="{82FC9BD2-EB79-4866-AE6F-4501F65F2AE7}" type="presOf" srcId="{9186D228-F010-4006-9C03-ECBCFD82F3D8}" destId="{C9FFCC71-B8A4-4995-9761-AD18544A649C}" srcOrd="0" destOrd="0" presId="urn:microsoft.com/office/officeart/2005/8/layout/vList2"/>
    <dgm:cxn modelId="{08DCEED3-15CF-486F-8B7B-C74478DE3070}" type="presOf" srcId="{BE7F2102-34E3-415A-BB40-4AC87AF5BF8D}" destId="{A87A8834-BD10-46D8-B262-83AFB8D6B269}" srcOrd="0" destOrd="0" presId="urn:microsoft.com/office/officeart/2005/8/layout/vList2"/>
    <dgm:cxn modelId="{D72592DC-C80E-41D7-8557-27A2D2FC851A}" type="presOf" srcId="{5E823012-5214-4C58-A2E4-259E56C3C16A}" destId="{E0E74624-210C-400E-A03A-0AA570B3084A}" srcOrd="0" destOrd="0" presId="urn:microsoft.com/office/officeart/2005/8/layout/vList2"/>
    <dgm:cxn modelId="{3663F8E7-B298-43DF-BEEF-3BC75A1DCFD5}" srcId="{495A2A24-6DFD-47A9-8701-7CD58938450F}" destId="{5E823012-5214-4C58-A2E4-259E56C3C16A}" srcOrd="0" destOrd="0" parTransId="{E9863F88-513A-43C6-86F4-D93568472CC9}" sibTransId="{B26B1EED-C8A1-4DAA-9F0C-EE13F9EC1012}"/>
    <dgm:cxn modelId="{440830E9-6EC8-4D4C-9DA1-60A4BF84AACF}" srcId="{495A2A24-6DFD-47A9-8701-7CD58938450F}" destId="{9186D228-F010-4006-9C03-ECBCFD82F3D8}" srcOrd="2" destOrd="0" parTransId="{2E7B0674-2D45-4ABA-BBA4-BFC11545DA04}" sibTransId="{D41789FF-361D-498A-AD6F-AA40B6103E92}"/>
    <dgm:cxn modelId="{5089F9DB-E18A-422E-8C29-DACD616D55E1}" type="presParOf" srcId="{BE480E1C-FACC-4312-831D-F7B34CCC4A9E}" destId="{E0E74624-210C-400E-A03A-0AA570B3084A}" srcOrd="0" destOrd="0" presId="urn:microsoft.com/office/officeart/2005/8/layout/vList2"/>
    <dgm:cxn modelId="{3636FF83-9D94-43D8-9280-CD607E808CD7}" type="presParOf" srcId="{BE480E1C-FACC-4312-831D-F7B34CCC4A9E}" destId="{3DD8785C-4C0D-4492-92B2-C1C5B367465D}" srcOrd="1" destOrd="0" presId="urn:microsoft.com/office/officeart/2005/8/layout/vList2"/>
    <dgm:cxn modelId="{7C272D1B-47BD-48A8-BC10-A53D12F8F74E}" type="presParOf" srcId="{BE480E1C-FACC-4312-831D-F7B34CCC4A9E}" destId="{5384B182-7F8A-4628-8083-55544F3C9486}" srcOrd="2" destOrd="0" presId="urn:microsoft.com/office/officeart/2005/8/layout/vList2"/>
    <dgm:cxn modelId="{E6BD274E-6174-4044-9060-6B077385B94E}" type="presParOf" srcId="{BE480E1C-FACC-4312-831D-F7B34CCC4A9E}" destId="{A87A8834-BD10-46D8-B262-83AFB8D6B269}" srcOrd="3" destOrd="0" presId="urn:microsoft.com/office/officeart/2005/8/layout/vList2"/>
    <dgm:cxn modelId="{C11AC82E-2959-4570-BEAB-A8198D54345B}" type="presParOf" srcId="{BE480E1C-FACC-4312-831D-F7B34CCC4A9E}" destId="{C9FFCC71-B8A4-4995-9761-AD18544A649C}" srcOrd="4" destOrd="0" presId="urn:microsoft.com/office/officeart/2005/8/layout/vList2"/>
    <dgm:cxn modelId="{0A859E9F-5B33-44B3-B59E-70F68C9B7DA7}" type="presParOf" srcId="{BE480E1C-FACC-4312-831D-F7B34CCC4A9E}" destId="{432017A6-6B86-4C7A-85F6-C462F9CF308E}" srcOrd="5" destOrd="0" presId="urn:microsoft.com/office/officeart/2005/8/layout/vList2"/>
    <dgm:cxn modelId="{50CBB2BA-3AE5-4788-AE66-09F0C1369B37}" type="presParOf" srcId="{BE480E1C-FACC-4312-831D-F7B34CCC4A9E}" destId="{A91AD1F9-ED59-4C39-A71F-BE8E33902552}" srcOrd="6" destOrd="0" presId="urn:microsoft.com/office/officeart/2005/8/layout/vList2"/>
    <dgm:cxn modelId="{4200E8F7-253E-487E-9147-17AC1562CE07}" type="presParOf" srcId="{BE480E1C-FACC-4312-831D-F7B34CCC4A9E}" destId="{01B23DED-E087-42EF-B2A7-1CDB0A56BB87}"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DFA962-1322-47CE-AA8F-1EA55BCC89BD}"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en-US"/>
        </a:p>
      </dgm:t>
    </dgm:pt>
    <dgm:pt modelId="{D3B34723-25C8-49D4-BE48-0AFF091D7E27}">
      <dgm:prSet phldrT="[Text]" phldr="0" custT="1"/>
      <dgm:spPr/>
      <dgm:t>
        <a:bodyPr/>
        <a:lstStyle/>
        <a:p>
          <a:r>
            <a:rPr lang="en-US" sz="2000" dirty="0"/>
            <a:t>Detect</a:t>
          </a:r>
        </a:p>
      </dgm:t>
    </dgm:pt>
    <dgm:pt modelId="{83383AA6-77A6-43DB-8B49-7242934E5267}" type="parTrans" cxnId="{A2A53151-DCF3-4E18-B968-A359193EB48C}">
      <dgm:prSet/>
      <dgm:spPr/>
      <dgm:t>
        <a:bodyPr/>
        <a:lstStyle/>
        <a:p>
          <a:endParaRPr lang="en-US"/>
        </a:p>
      </dgm:t>
    </dgm:pt>
    <dgm:pt modelId="{2670E568-C3F8-44DE-B797-3C6358A08E91}" type="sibTrans" cxnId="{A2A53151-DCF3-4E18-B968-A359193EB48C}">
      <dgm:prSet/>
      <dgm:spPr/>
      <dgm:t>
        <a:bodyPr/>
        <a:lstStyle/>
        <a:p>
          <a:endParaRPr lang="en-US"/>
        </a:p>
      </dgm:t>
    </dgm:pt>
    <dgm:pt modelId="{27418B61-0F68-4266-A9FB-23B30A58E076}">
      <dgm:prSet phldrT="[Text]" phldr="0" custT="1"/>
      <dgm:spPr/>
      <dgm:t>
        <a:bodyPr/>
        <a:lstStyle/>
        <a:p>
          <a:r>
            <a:rPr lang="en-US" sz="2000" dirty="0"/>
            <a:t>Diagnose</a:t>
          </a:r>
        </a:p>
      </dgm:t>
    </dgm:pt>
    <dgm:pt modelId="{07A14C9C-16F0-4F61-A326-791193E5651F}" type="parTrans" cxnId="{60FACF36-67AB-441A-B67C-32F0BA4166FB}">
      <dgm:prSet/>
      <dgm:spPr/>
      <dgm:t>
        <a:bodyPr/>
        <a:lstStyle/>
        <a:p>
          <a:endParaRPr lang="en-US"/>
        </a:p>
      </dgm:t>
    </dgm:pt>
    <dgm:pt modelId="{15450962-87DE-40A3-AD3C-3724DB578298}" type="sibTrans" cxnId="{60FACF36-67AB-441A-B67C-32F0BA4166FB}">
      <dgm:prSet/>
      <dgm:spPr/>
      <dgm:t>
        <a:bodyPr/>
        <a:lstStyle/>
        <a:p>
          <a:endParaRPr lang="en-US"/>
        </a:p>
      </dgm:t>
    </dgm:pt>
    <dgm:pt modelId="{35CB5C8A-AE99-46F1-AE3D-5E0824150E03}">
      <dgm:prSet phldrT="[Text]" phldr="0" custT="1"/>
      <dgm:spPr/>
      <dgm:t>
        <a:bodyPr/>
        <a:lstStyle/>
        <a:p>
          <a:r>
            <a:rPr lang="en-US" sz="2000" dirty="0"/>
            <a:t>Validate</a:t>
          </a:r>
        </a:p>
      </dgm:t>
    </dgm:pt>
    <dgm:pt modelId="{F7A5C840-5631-49D4-9A14-C80D5C949F0C}" type="parTrans" cxnId="{8CCEF5AE-142F-4B8C-AD5D-AF56B41EBFCD}">
      <dgm:prSet/>
      <dgm:spPr/>
      <dgm:t>
        <a:bodyPr/>
        <a:lstStyle/>
        <a:p>
          <a:endParaRPr lang="en-US"/>
        </a:p>
      </dgm:t>
    </dgm:pt>
    <dgm:pt modelId="{7CD8D235-2336-4481-9260-1ED940CA48E0}" type="sibTrans" cxnId="{8CCEF5AE-142F-4B8C-AD5D-AF56B41EBFCD}">
      <dgm:prSet/>
      <dgm:spPr/>
      <dgm:t>
        <a:bodyPr/>
        <a:lstStyle/>
        <a:p>
          <a:endParaRPr lang="en-US"/>
        </a:p>
      </dgm:t>
    </dgm:pt>
    <dgm:pt modelId="{578CDAB7-5369-496B-9B6A-CCF10BBD1252}">
      <dgm:prSet phldrT="[Text]" phldr="0" custT="1"/>
      <dgm:spPr/>
      <dgm:t>
        <a:bodyPr/>
        <a:lstStyle/>
        <a:p>
          <a:r>
            <a:rPr lang="en-US" sz="2000"/>
            <a:t>Decide Fix Path</a:t>
          </a:r>
          <a:endParaRPr lang="en-US" sz="2000" dirty="0"/>
        </a:p>
      </dgm:t>
    </dgm:pt>
    <dgm:pt modelId="{508A6B26-2649-47D4-A906-7C32526E27FF}" type="parTrans" cxnId="{ADBD9447-F111-4E0C-8B89-7DDF2A75FB77}">
      <dgm:prSet/>
      <dgm:spPr/>
      <dgm:t>
        <a:bodyPr/>
        <a:lstStyle/>
        <a:p>
          <a:endParaRPr lang="en-US"/>
        </a:p>
      </dgm:t>
    </dgm:pt>
    <dgm:pt modelId="{07612087-9B37-43C4-8D4B-61CB1213F54D}" type="sibTrans" cxnId="{ADBD9447-F111-4E0C-8B89-7DDF2A75FB77}">
      <dgm:prSet/>
      <dgm:spPr/>
      <dgm:t>
        <a:bodyPr/>
        <a:lstStyle/>
        <a:p>
          <a:endParaRPr lang="en-US"/>
        </a:p>
      </dgm:t>
    </dgm:pt>
    <dgm:pt modelId="{2D275B3E-57EE-4D00-982D-03500D7DAD11}">
      <dgm:prSet phldrT="[Text]" phldr="0" custT="1"/>
      <dgm:spPr/>
      <dgm:t>
        <a:bodyPr/>
        <a:lstStyle/>
        <a:p>
          <a:r>
            <a:rPr lang="en-US" sz="2000"/>
            <a:t>Apply Fix</a:t>
          </a:r>
          <a:endParaRPr lang="en-US" sz="2000" dirty="0"/>
        </a:p>
      </dgm:t>
    </dgm:pt>
    <dgm:pt modelId="{5BA8E8BA-F8A7-4C20-A455-124DDBA90628}" type="parTrans" cxnId="{89BE23AD-3EA5-4F15-ADB2-60EA7849DAF5}">
      <dgm:prSet/>
      <dgm:spPr/>
      <dgm:t>
        <a:bodyPr/>
        <a:lstStyle/>
        <a:p>
          <a:endParaRPr lang="en-US"/>
        </a:p>
      </dgm:t>
    </dgm:pt>
    <dgm:pt modelId="{7ED235C5-E851-464A-8A52-583BA7644AA4}" type="sibTrans" cxnId="{89BE23AD-3EA5-4F15-ADB2-60EA7849DAF5}">
      <dgm:prSet/>
      <dgm:spPr/>
      <dgm:t>
        <a:bodyPr/>
        <a:lstStyle/>
        <a:p>
          <a:endParaRPr lang="en-US"/>
        </a:p>
      </dgm:t>
    </dgm:pt>
    <dgm:pt modelId="{08B93571-E99C-4803-B9E9-BE8E1253B378}">
      <dgm:prSet phldrT="[Text]" phldr="0" custT="1"/>
      <dgm:spPr/>
      <dgm:t>
        <a:bodyPr/>
        <a:lstStyle/>
        <a:p>
          <a:r>
            <a:rPr lang="en-US" sz="2000"/>
            <a:t>Document/Prevent</a:t>
          </a:r>
          <a:endParaRPr lang="en-US" sz="2000" dirty="0"/>
        </a:p>
      </dgm:t>
    </dgm:pt>
    <dgm:pt modelId="{40DF7615-ADFE-4A69-BFA6-B2A4ACD6300A}" type="parTrans" cxnId="{D7E5653F-AF75-442F-886E-4521A32B4FDC}">
      <dgm:prSet/>
      <dgm:spPr/>
      <dgm:t>
        <a:bodyPr/>
        <a:lstStyle/>
        <a:p>
          <a:endParaRPr lang="en-US"/>
        </a:p>
      </dgm:t>
    </dgm:pt>
    <dgm:pt modelId="{EE3A4DF3-2E14-4A06-A704-AEC202D27C92}" type="sibTrans" cxnId="{D7E5653F-AF75-442F-886E-4521A32B4FDC}">
      <dgm:prSet/>
      <dgm:spPr/>
      <dgm:t>
        <a:bodyPr/>
        <a:lstStyle/>
        <a:p>
          <a:endParaRPr lang="en-US"/>
        </a:p>
      </dgm:t>
    </dgm:pt>
    <dgm:pt modelId="{CE6749B2-5315-4CD1-9FD4-1F42BD3C0851}" type="pres">
      <dgm:prSet presAssocID="{E7DFA962-1322-47CE-AA8F-1EA55BCC89BD}" presName="Name0" presStyleCnt="0">
        <dgm:presLayoutVars>
          <dgm:dir/>
          <dgm:resizeHandles val="exact"/>
        </dgm:presLayoutVars>
      </dgm:prSet>
      <dgm:spPr/>
    </dgm:pt>
    <dgm:pt modelId="{D4D623BC-0E57-4186-AE41-830FD7E57552}" type="pres">
      <dgm:prSet presAssocID="{E7DFA962-1322-47CE-AA8F-1EA55BCC89BD}" presName="arrow" presStyleLbl="bgShp" presStyleIdx="0" presStyleCnt="1"/>
      <dgm:spPr/>
    </dgm:pt>
    <dgm:pt modelId="{71850A37-5371-4EF9-B416-810F68715A5C}" type="pres">
      <dgm:prSet presAssocID="{E7DFA962-1322-47CE-AA8F-1EA55BCC89BD}" presName="points" presStyleCnt="0"/>
      <dgm:spPr/>
    </dgm:pt>
    <dgm:pt modelId="{0196619F-8FC0-48DB-B20C-F8F483CD8062}" type="pres">
      <dgm:prSet presAssocID="{D3B34723-25C8-49D4-BE48-0AFF091D7E27}" presName="compositeA" presStyleCnt="0"/>
      <dgm:spPr/>
    </dgm:pt>
    <dgm:pt modelId="{B3397C75-50BF-4099-8F7D-40CA2487E2A9}" type="pres">
      <dgm:prSet presAssocID="{D3B34723-25C8-49D4-BE48-0AFF091D7E27}" presName="textA" presStyleLbl="revTx" presStyleIdx="0" presStyleCnt="6">
        <dgm:presLayoutVars>
          <dgm:bulletEnabled val="1"/>
        </dgm:presLayoutVars>
      </dgm:prSet>
      <dgm:spPr/>
    </dgm:pt>
    <dgm:pt modelId="{B66F8E62-85C3-4A25-9D5E-5DFB2A627CF6}" type="pres">
      <dgm:prSet presAssocID="{D3B34723-25C8-49D4-BE48-0AFF091D7E27}" presName="circleA" presStyleLbl="node1" presStyleIdx="0" presStyleCnt="6"/>
      <dgm:spPr/>
    </dgm:pt>
    <dgm:pt modelId="{814F2808-10BC-40AC-A2FA-72124CEE9C62}" type="pres">
      <dgm:prSet presAssocID="{D3B34723-25C8-49D4-BE48-0AFF091D7E27}" presName="spaceA" presStyleCnt="0"/>
      <dgm:spPr/>
    </dgm:pt>
    <dgm:pt modelId="{B16A47DD-E5F0-4D7B-B44B-6BC4975BF7FA}" type="pres">
      <dgm:prSet presAssocID="{2670E568-C3F8-44DE-B797-3C6358A08E91}" presName="space" presStyleCnt="0"/>
      <dgm:spPr/>
    </dgm:pt>
    <dgm:pt modelId="{DA06F75E-5AFF-408D-88B1-D3691E8E8C40}" type="pres">
      <dgm:prSet presAssocID="{27418B61-0F68-4266-A9FB-23B30A58E076}" presName="compositeB" presStyleCnt="0"/>
      <dgm:spPr/>
    </dgm:pt>
    <dgm:pt modelId="{4EFD6336-C4A1-4B3D-B026-DDCBF8181F53}" type="pres">
      <dgm:prSet presAssocID="{27418B61-0F68-4266-A9FB-23B30A58E076}" presName="textB" presStyleLbl="revTx" presStyleIdx="1" presStyleCnt="6">
        <dgm:presLayoutVars>
          <dgm:bulletEnabled val="1"/>
        </dgm:presLayoutVars>
      </dgm:prSet>
      <dgm:spPr/>
    </dgm:pt>
    <dgm:pt modelId="{DEB6D2F1-E240-4652-8B37-0A912161C3BA}" type="pres">
      <dgm:prSet presAssocID="{27418B61-0F68-4266-A9FB-23B30A58E076}" presName="circleB" presStyleLbl="node1" presStyleIdx="1" presStyleCnt="6"/>
      <dgm:spPr/>
    </dgm:pt>
    <dgm:pt modelId="{3CD45530-ADF4-4AAB-B3A5-75C0B9817A89}" type="pres">
      <dgm:prSet presAssocID="{27418B61-0F68-4266-A9FB-23B30A58E076}" presName="spaceB" presStyleCnt="0"/>
      <dgm:spPr/>
    </dgm:pt>
    <dgm:pt modelId="{09B0FDDD-46D0-4D97-8CF7-FBBEA7213BB3}" type="pres">
      <dgm:prSet presAssocID="{15450962-87DE-40A3-AD3C-3724DB578298}" presName="space" presStyleCnt="0"/>
      <dgm:spPr/>
    </dgm:pt>
    <dgm:pt modelId="{8A09515F-B40A-4A9E-A868-0E89ADD18D11}" type="pres">
      <dgm:prSet presAssocID="{578CDAB7-5369-496B-9B6A-CCF10BBD1252}" presName="compositeA" presStyleCnt="0"/>
      <dgm:spPr/>
    </dgm:pt>
    <dgm:pt modelId="{AAF81BF2-D8CA-4B41-B2F9-A2ACC7E5E2EA}" type="pres">
      <dgm:prSet presAssocID="{578CDAB7-5369-496B-9B6A-CCF10BBD1252}" presName="textA" presStyleLbl="revTx" presStyleIdx="2" presStyleCnt="6">
        <dgm:presLayoutVars>
          <dgm:bulletEnabled val="1"/>
        </dgm:presLayoutVars>
      </dgm:prSet>
      <dgm:spPr/>
    </dgm:pt>
    <dgm:pt modelId="{BF1B97A7-5186-40D5-AFCF-D4F517F02894}" type="pres">
      <dgm:prSet presAssocID="{578CDAB7-5369-496B-9B6A-CCF10BBD1252}" presName="circleA" presStyleLbl="node1" presStyleIdx="2" presStyleCnt="6"/>
      <dgm:spPr/>
    </dgm:pt>
    <dgm:pt modelId="{A77ECFF0-EF2A-484A-9FF1-C4A4BA1D2830}" type="pres">
      <dgm:prSet presAssocID="{578CDAB7-5369-496B-9B6A-CCF10BBD1252}" presName="spaceA" presStyleCnt="0"/>
      <dgm:spPr/>
    </dgm:pt>
    <dgm:pt modelId="{0520E654-F99C-48DF-87FD-18E8B72760B9}" type="pres">
      <dgm:prSet presAssocID="{07612087-9B37-43C4-8D4B-61CB1213F54D}" presName="space" presStyleCnt="0"/>
      <dgm:spPr/>
    </dgm:pt>
    <dgm:pt modelId="{5A2017FB-E097-40F5-AF80-191E54FBF5DF}" type="pres">
      <dgm:prSet presAssocID="{2D275B3E-57EE-4D00-982D-03500D7DAD11}" presName="compositeB" presStyleCnt="0"/>
      <dgm:spPr/>
    </dgm:pt>
    <dgm:pt modelId="{01BE8C97-A356-4410-9762-24765B45D41C}" type="pres">
      <dgm:prSet presAssocID="{2D275B3E-57EE-4D00-982D-03500D7DAD11}" presName="textB" presStyleLbl="revTx" presStyleIdx="3" presStyleCnt="6">
        <dgm:presLayoutVars>
          <dgm:bulletEnabled val="1"/>
        </dgm:presLayoutVars>
      </dgm:prSet>
      <dgm:spPr/>
    </dgm:pt>
    <dgm:pt modelId="{9954C446-DF22-49B4-A58E-46AA8E5538D3}" type="pres">
      <dgm:prSet presAssocID="{2D275B3E-57EE-4D00-982D-03500D7DAD11}" presName="circleB" presStyleLbl="node1" presStyleIdx="3" presStyleCnt="6"/>
      <dgm:spPr/>
    </dgm:pt>
    <dgm:pt modelId="{127F581A-35EF-41D4-9F2E-221EBA450019}" type="pres">
      <dgm:prSet presAssocID="{2D275B3E-57EE-4D00-982D-03500D7DAD11}" presName="spaceB" presStyleCnt="0"/>
      <dgm:spPr/>
    </dgm:pt>
    <dgm:pt modelId="{C0387AD0-BCE3-4170-A3A1-156021C32E66}" type="pres">
      <dgm:prSet presAssocID="{7ED235C5-E851-464A-8A52-583BA7644AA4}" presName="space" presStyleCnt="0"/>
      <dgm:spPr/>
    </dgm:pt>
    <dgm:pt modelId="{17DA7168-60DB-4BDA-816F-6C022BFB56D8}" type="pres">
      <dgm:prSet presAssocID="{35CB5C8A-AE99-46F1-AE3D-5E0824150E03}" presName="compositeA" presStyleCnt="0"/>
      <dgm:spPr/>
    </dgm:pt>
    <dgm:pt modelId="{D443F9C0-42FA-44A7-849A-1B341C204C0A}" type="pres">
      <dgm:prSet presAssocID="{35CB5C8A-AE99-46F1-AE3D-5E0824150E03}" presName="textA" presStyleLbl="revTx" presStyleIdx="4" presStyleCnt="6">
        <dgm:presLayoutVars>
          <dgm:bulletEnabled val="1"/>
        </dgm:presLayoutVars>
      </dgm:prSet>
      <dgm:spPr/>
    </dgm:pt>
    <dgm:pt modelId="{6AE70BCB-9F4D-41AC-A11A-FDB4A18221E9}" type="pres">
      <dgm:prSet presAssocID="{35CB5C8A-AE99-46F1-AE3D-5E0824150E03}" presName="circleA" presStyleLbl="node1" presStyleIdx="4" presStyleCnt="6"/>
      <dgm:spPr/>
    </dgm:pt>
    <dgm:pt modelId="{F56BA9CE-6539-4F5D-88AA-FF12F33205BE}" type="pres">
      <dgm:prSet presAssocID="{35CB5C8A-AE99-46F1-AE3D-5E0824150E03}" presName="spaceA" presStyleCnt="0"/>
      <dgm:spPr/>
    </dgm:pt>
    <dgm:pt modelId="{CA910E1B-46F0-4819-A616-ECF56CBCB3B3}" type="pres">
      <dgm:prSet presAssocID="{7CD8D235-2336-4481-9260-1ED940CA48E0}" presName="space" presStyleCnt="0"/>
      <dgm:spPr/>
    </dgm:pt>
    <dgm:pt modelId="{CCAE8274-5AB0-4DBC-A5EC-1A94A9DB3ED7}" type="pres">
      <dgm:prSet presAssocID="{08B93571-E99C-4803-B9E9-BE8E1253B378}" presName="compositeB" presStyleCnt="0"/>
      <dgm:spPr/>
    </dgm:pt>
    <dgm:pt modelId="{C091B54E-B100-48A1-830E-84F16E9C9390}" type="pres">
      <dgm:prSet presAssocID="{08B93571-E99C-4803-B9E9-BE8E1253B378}" presName="textB" presStyleLbl="revTx" presStyleIdx="5" presStyleCnt="6">
        <dgm:presLayoutVars>
          <dgm:bulletEnabled val="1"/>
        </dgm:presLayoutVars>
      </dgm:prSet>
      <dgm:spPr/>
    </dgm:pt>
    <dgm:pt modelId="{3CB63531-382D-48E0-89C5-1D8A2F0EEAA8}" type="pres">
      <dgm:prSet presAssocID="{08B93571-E99C-4803-B9E9-BE8E1253B378}" presName="circleB" presStyleLbl="node1" presStyleIdx="5" presStyleCnt="6"/>
      <dgm:spPr/>
    </dgm:pt>
    <dgm:pt modelId="{BB7F5FF5-403C-44BD-98FD-C46BB9D9550A}" type="pres">
      <dgm:prSet presAssocID="{08B93571-E99C-4803-B9E9-BE8E1253B378}" presName="spaceB" presStyleCnt="0"/>
      <dgm:spPr/>
    </dgm:pt>
  </dgm:ptLst>
  <dgm:cxnLst>
    <dgm:cxn modelId="{60FACF36-67AB-441A-B67C-32F0BA4166FB}" srcId="{E7DFA962-1322-47CE-AA8F-1EA55BCC89BD}" destId="{27418B61-0F68-4266-A9FB-23B30A58E076}" srcOrd="1" destOrd="0" parTransId="{07A14C9C-16F0-4F61-A326-791193E5651F}" sibTransId="{15450962-87DE-40A3-AD3C-3724DB578298}"/>
    <dgm:cxn modelId="{3CA3CD3D-1EFA-4868-98C0-D76DBB11776B}" type="presOf" srcId="{35CB5C8A-AE99-46F1-AE3D-5E0824150E03}" destId="{D443F9C0-42FA-44A7-849A-1B341C204C0A}" srcOrd="0" destOrd="0" presId="urn:microsoft.com/office/officeart/2005/8/layout/hProcess11"/>
    <dgm:cxn modelId="{D7E5653F-AF75-442F-886E-4521A32B4FDC}" srcId="{E7DFA962-1322-47CE-AA8F-1EA55BCC89BD}" destId="{08B93571-E99C-4803-B9E9-BE8E1253B378}" srcOrd="5" destOrd="0" parTransId="{40DF7615-ADFE-4A69-BFA6-B2A4ACD6300A}" sibTransId="{EE3A4DF3-2E14-4A06-A704-AEC202D27C92}"/>
    <dgm:cxn modelId="{C1838B61-407F-4F5E-8C03-234053C1A8B9}" type="presOf" srcId="{08B93571-E99C-4803-B9E9-BE8E1253B378}" destId="{C091B54E-B100-48A1-830E-84F16E9C9390}" srcOrd="0" destOrd="0" presId="urn:microsoft.com/office/officeart/2005/8/layout/hProcess11"/>
    <dgm:cxn modelId="{ADBD9447-F111-4E0C-8B89-7DDF2A75FB77}" srcId="{E7DFA962-1322-47CE-AA8F-1EA55BCC89BD}" destId="{578CDAB7-5369-496B-9B6A-CCF10BBD1252}" srcOrd="2" destOrd="0" parTransId="{508A6B26-2649-47D4-A906-7C32526E27FF}" sibTransId="{07612087-9B37-43C4-8D4B-61CB1213F54D}"/>
    <dgm:cxn modelId="{A2A53151-DCF3-4E18-B968-A359193EB48C}" srcId="{E7DFA962-1322-47CE-AA8F-1EA55BCC89BD}" destId="{D3B34723-25C8-49D4-BE48-0AFF091D7E27}" srcOrd="0" destOrd="0" parTransId="{83383AA6-77A6-43DB-8B49-7242934E5267}" sibTransId="{2670E568-C3F8-44DE-B797-3C6358A08E91}"/>
    <dgm:cxn modelId="{3F840386-AC1B-41F7-BAA0-5DA631EF910B}" type="presOf" srcId="{578CDAB7-5369-496B-9B6A-CCF10BBD1252}" destId="{AAF81BF2-D8CA-4B41-B2F9-A2ACC7E5E2EA}" srcOrd="0" destOrd="0" presId="urn:microsoft.com/office/officeart/2005/8/layout/hProcess11"/>
    <dgm:cxn modelId="{0F1C758C-EF2D-40FE-A2A8-DC95EBA77385}" type="presOf" srcId="{2D275B3E-57EE-4D00-982D-03500D7DAD11}" destId="{01BE8C97-A356-4410-9762-24765B45D41C}" srcOrd="0" destOrd="0" presId="urn:microsoft.com/office/officeart/2005/8/layout/hProcess11"/>
    <dgm:cxn modelId="{5F504A8E-36C1-407D-AAEF-F8F74A4732D6}" type="presOf" srcId="{D3B34723-25C8-49D4-BE48-0AFF091D7E27}" destId="{B3397C75-50BF-4099-8F7D-40CA2487E2A9}" srcOrd="0" destOrd="0" presId="urn:microsoft.com/office/officeart/2005/8/layout/hProcess11"/>
    <dgm:cxn modelId="{89BE23AD-3EA5-4F15-ADB2-60EA7849DAF5}" srcId="{E7DFA962-1322-47CE-AA8F-1EA55BCC89BD}" destId="{2D275B3E-57EE-4D00-982D-03500D7DAD11}" srcOrd="3" destOrd="0" parTransId="{5BA8E8BA-F8A7-4C20-A455-124DDBA90628}" sibTransId="{7ED235C5-E851-464A-8A52-583BA7644AA4}"/>
    <dgm:cxn modelId="{8CCEF5AE-142F-4B8C-AD5D-AF56B41EBFCD}" srcId="{E7DFA962-1322-47CE-AA8F-1EA55BCC89BD}" destId="{35CB5C8A-AE99-46F1-AE3D-5E0824150E03}" srcOrd="4" destOrd="0" parTransId="{F7A5C840-5631-49D4-9A14-C80D5C949F0C}" sibTransId="{7CD8D235-2336-4481-9260-1ED940CA48E0}"/>
    <dgm:cxn modelId="{0F4448CD-D701-4AE1-9C5D-98C5181E1A30}" type="presOf" srcId="{E7DFA962-1322-47CE-AA8F-1EA55BCC89BD}" destId="{CE6749B2-5315-4CD1-9FD4-1F42BD3C0851}" srcOrd="0" destOrd="0" presId="urn:microsoft.com/office/officeart/2005/8/layout/hProcess11"/>
    <dgm:cxn modelId="{567F75EF-D5D9-4956-B52F-5C32F1944A69}" type="presOf" srcId="{27418B61-0F68-4266-A9FB-23B30A58E076}" destId="{4EFD6336-C4A1-4B3D-B026-DDCBF8181F53}" srcOrd="0" destOrd="0" presId="urn:microsoft.com/office/officeart/2005/8/layout/hProcess11"/>
    <dgm:cxn modelId="{83C87BD4-DFCE-4B7D-A93F-D567E58C76E9}" type="presParOf" srcId="{CE6749B2-5315-4CD1-9FD4-1F42BD3C0851}" destId="{D4D623BC-0E57-4186-AE41-830FD7E57552}" srcOrd="0" destOrd="0" presId="urn:microsoft.com/office/officeart/2005/8/layout/hProcess11"/>
    <dgm:cxn modelId="{90B1EBCD-DE21-4881-AA4E-9870420D9DF5}" type="presParOf" srcId="{CE6749B2-5315-4CD1-9FD4-1F42BD3C0851}" destId="{71850A37-5371-4EF9-B416-810F68715A5C}" srcOrd="1" destOrd="0" presId="urn:microsoft.com/office/officeart/2005/8/layout/hProcess11"/>
    <dgm:cxn modelId="{7468530F-8BD8-46BD-BB80-2AEA8906D64B}" type="presParOf" srcId="{71850A37-5371-4EF9-B416-810F68715A5C}" destId="{0196619F-8FC0-48DB-B20C-F8F483CD8062}" srcOrd="0" destOrd="0" presId="urn:microsoft.com/office/officeart/2005/8/layout/hProcess11"/>
    <dgm:cxn modelId="{297FCD29-1F2A-4021-BD62-58F6727DAF94}" type="presParOf" srcId="{0196619F-8FC0-48DB-B20C-F8F483CD8062}" destId="{B3397C75-50BF-4099-8F7D-40CA2487E2A9}" srcOrd="0" destOrd="0" presId="urn:microsoft.com/office/officeart/2005/8/layout/hProcess11"/>
    <dgm:cxn modelId="{0249B651-3884-4C87-8C8C-A13D19D08226}" type="presParOf" srcId="{0196619F-8FC0-48DB-B20C-F8F483CD8062}" destId="{B66F8E62-85C3-4A25-9D5E-5DFB2A627CF6}" srcOrd="1" destOrd="0" presId="urn:microsoft.com/office/officeart/2005/8/layout/hProcess11"/>
    <dgm:cxn modelId="{6BE0EC5F-2FFF-4B36-BF25-8557A469553B}" type="presParOf" srcId="{0196619F-8FC0-48DB-B20C-F8F483CD8062}" destId="{814F2808-10BC-40AC-A2FA-72124CEE9C62}" srcOrd="2" destOrd="0" presId="urn:microsoft.com/office/officeart/2005/8/layout/hProcess11"/>
    <dgm:cxn modelId="{81C7EC16-EFD1-42B6-8F02-E85BAEA935CF}" type="presParOf" srcId="{71850A37-5371-4EF9-B416-810F68715A5C}" destId="{B16A47DD-E5F0-4D7B-B44B-6BC4975BF7FA}" srcOrd="1" destOrd="0" presId="urn:microsoft.com/office/officeart/2005/8/layout/hProcess11"/>
    <dgm:cxn modelId="{B8EFE475-E464-4AB4-98E4-860D50F3B92A}" type="presParOf" srcId="{71850A37-5371-4EF9-B416-810F68715A5C}" destId="{DA06F75E-5AFF-408D-88B1-D3691E8E8C40}" srcOrd="2" destOrd="0" presId="urn:microsoft.com/office/officeart/2005/8/layout/hProcess11"/>
    <dgm:cxn modelId="{28DC832B-F8A0-4216-8960-2BC51A4FBBB2}" type="presParOf" srcId="{DA06F75E-5AFF-408D-88B1-D3691E8E8C40}" destId="{4EFD6336-C4A1-4B3D-B026-DDCBF8181F53}" srcOrd="0" destOrd="0" presId="urn:microsoft.com/office/officeart/2005/8/layout/hProcess11"/>
    <dgm:cxn modelId="{D08288A5-2D05-4B6A-B7FF-366BBAB870EE}" type="presParOf" srcId="{DA06F75E-5AFF-408D-88B1-D3691E8E8C40}" destId="{DEB6D2F1-E240-4652-8B37-0A912161C3BA}" srcOrd="1" destOrd="0" presId="urn:microsoft.com/office/officeart/2005/8/layout/hProcess11"/>
    <dgm:cxn modelId="{5ABE2EA8-22B9-4F3D-9C97-0DC97981D166}" type="presParOf" srcId="{DA06F75E-5AFF-408D-88B1-D3691E8E8C40}" destId="{3CD45530-ADF4-4AAB-B3A5-75C0B9817A89}" srcOrd="2" destOrd="0" presId="urn:microsoft.com/office/officeart/2005/8/layout/hProcess11"/>
    <dgm:cxn modelId="{DE4F8196-18A8-4942-B174-E338838FDD3E}" type="presParOf" srcId="{71850A37-5371-4EF9-B416-810F68715A5C}" destId="{09B0FDDD-46D0-4D97-8CF7-FBBEA7213BB3}" srcOrd="3" destOrd="0" presId="urn:microsoft.com/office/officeart/2005/8/layout/hProcess11"/>
    <dgm:cxn modelId="{78A84EAB-9EEE-4ED5-8668-4936E76B5093}" type="presParOf" srcId="{71850A37-5371-4EF9-B416-810F68715A5C}" destId="{8A09515F-B40A-4A9E-A868-0E89ADD18D11}" srcOrd="4" destOrd="0" presId="urn:microsoft.com/office/officeart/2005/8/layout/hProcess11"/>
    <dgm:cxn modelId="{AD8DF558-5C3C-4F68-941A-7AA8F57903A3}" type="presParOf" srcId="{8A09515F-B40A-4A9E-A868-0E89ADD18D11}" destId="{AAF81BF2-D8CA-4B41-B2F9-A2ACC7E5E2EA}" srcOrd="0" destOrd="0" presId="urn:microsoft.com/office/officeart/2005/8/layout/hProcess11"/>
    <dgm:cxn modelId="{82CB1586-B6B2-4C32-974F-FDEA633D95BC}" type="presParOf" srcId="{8A09515F-B40A-4A9E-A868-0E89ADD18D11}" destId="{BF1B97A7-5186-40D5-AFCF-D4F517F02894}" srcOrd="1" destOrd="0" presId="urn:microsoft.com/office/officeart/2005/8/layout/hProcess11"/>
    <dgm:cxn modelId="{A70A0E1B-0D3A-4DB1-B35F-CAC1D6F34B19}" type="presParOf" srcId="{8A09515F-B40A-4A9E-A868-0E89ADD18D11}" destId="{A77ECFF0-EF2A-484A-9FF1-C4A4BA1D2830}" srcOrd="2" destOrd="0" presId="urn:microsoft.com/office/officeart/2005/8/layout/hProcess11"/>
    <dgm:cxn modelId="{457655CB-410C-4585-832B-B2A963319AB3}" type="presParOf" srcId="{71850A37-5371-4EF9-B416-810F68715A5C}" destId="{0520E654-F99C-48DF-87FD-18E8B72760B9}" srcOrd="5" destOrd="0" presId="urn:microsoft.com/office/officeart/2005/8/layout/hProcess11"/>
    <dgm:cxn modelId="{A616A0A4-A422-45A6-A07C-67EF68BE95CC}" type="presParOf" srcId="{71850A37-5371-4EF9-B416-810F68715A5C}" destId="{5A2017FB-E097-40F5-AF80-191E54FBF5DF}" srcOrd="6" destOrd="0" presId="urn:microsoft.com/office/officeart/2005/8/layout/hProcess11"/>
    <dgm:cxn modelId="{2A3FA4A6-4450-467D-91BF-5F27EB189DCF}" type="presParOf" srcId="{5A2017FB-E097-40F5-AF80-191E54FBF5DF}" destId="{01BE8C97-A356-4410-9762-24765B45D41C}" srcOrd="0" destOrd="0" presId="urn:microsoft.com/office/officeart/2005/8/layout/hProcess11"/>
    <dgm:cxn modelId="{296D47A2-1C08-434C-9C50-BC36DF617A63}" type="presParOf" srcId="{5A2017FB-E097-40F5-AF80-191E54FBF5DF}" destId="{9954C446-DF22-49B4-A58E-46AA8E5538D3}" srcOrd="1" destOrd="0" presId="urn:microsoft.com/office/officeart/2005/8/layout/hProcess11"/>
    <dgm:cxn modelId="{EE2066A3-6254-44AC-AEFF-1729DDC7AFCE}" type="presParOf" srcId="{5A2017FB-E097-40F5-AF80-191E54FBF5DF}" destId="{127F581A-35EF-41D4-9F2E-221EBA450019}" srcOrd="2" destOrd="0" presId="urn:microsoft.com/office/officeart/2005/8/layout/hProcess11"/>
    <dgm:cxn modelId="{8D3217A8-02D5-4D15-84CC-CE8694A3AF58}" type="presParOf" srcId="{71850A37-5371-4EF9-B416-810F68715A5C}" destId="{C0387AD0-BCE3-4170-A3A1-156021C32E66}" srcOrd="7" destOrd="0" presId="urn:microsoft.com/office/officeart/2005/8/layout/hProcess11"/>
    <dgm:cxn modelId="{D066E760-3A9E-471A-BFAA-EAAEF29716E8}" type="presParOf" srcId="{71850A37-5371-4EF9-B416-810F68715A5C}" destId="{17DA7168-60DB-4BDA-816F-6C022BFB56D8}" srcOrd="8" destOrd="0" presId="urn:microsoft.com/office/officeart/2005/8/layout/hProcess11"/>
    <dgm:cxn modelId="{30F223A8-572A-4047-A0ED-31FAE53FE644}" type="presParOf" srcId="{17DA7168-60DB-4BDA-816F-6C022BFB56D8}" destId="{D443F9C0-42FA-44A7-849A-1B341C204C0A}" srcOrd="0" destOrd="0" presId="urn:microsoft.com/office/officeart/2005/8/layout/hProcess11"/>
    <dgm:cxn modelId="{695A475B-0183-4101-9AA2-829AD9254486}" type="presParOf" srcId="{17DA7168-60DB-4BDA-816F-6C022BFB56D8}" destId="{6AE70BCB-9F4D-41AC-A11A-FDB4A18221E9}" srcOrd="1" destOrd="0" presId="urn:microsoft.com/office/officeart/2005/8/layout/hProcess11"/>
    <dgm:cxn modelId="{EF2249ED-E535-4A46-81B6-587E7885D3B3}" type="presParOf" srcId="{17DA7168-60DB-4BDA-816F-6C022BFB56D8}" destId="{F56BA9CE-6539-4F5D-88AA-FF12F33205BE}" srcOrd="2" destOrd="0" presId="urn:microsoft.com/office/officeart/2005/8/layout/hProcess11"/>
    <dgm:cxn modelId="{501B4ECE-D905-4907-A941-654EF0F5156F}" type="presParOf" srcId="{71850A37-5371-4EF9-B416-810F68715A5C}" destId="{CA910E1B-46F0-4819-A616-ECF56CBCB3B3}" srcOrd="9" destOrd="0" presId="urn:microsoft.com/office/officeart/2005/8/layout/hProcess11"/>
    <dgm:cxn modelId="{CDC8EA69-A32C-46C6-9A86-CA46F45B2F3D}" type="presParOf" srcId="{71850A37-5371-4EF9-B416-810F68715A5C}" destId="{CCAE8274-5AB0-4DBC-A5EC-1A94A9DB3ED7}" srcOrd="10" destOrd="0" presId="urn:microsoft.com/office/officeart/2005/8/layout/hProcess11"/>
    <dgm:cxn modelId="{B1CEC406-4071-4D3B-8135-FEC99F77ED3D}" type="presParOf" srcId="{CCAE8274-5AB0-4DBC-A5EC-1A94A9DB3ED7}" destId="{C091B54E-B100-48A1-830E-84F16E9C9390}" srcOrd="0" destOrd="0" presId="urn:microsoft.com/office/officeart/2005/8/layout/hProcess11"/>
    <dgm:cxn modelId="{C7766C91-94EA-46C8-A1BF-EB3DC47D3B68}" type="presParOf" srcId="{CCAE8274-5AB0-4DBC-A5EC-1A94A9DB3ED7}" destId="{3CB63531-382D-48E0-89C5-1D8A2F0EEAA8}" srcOrd="1" destOrd="0" presId="urn:microsoft.com/office/officeart/2005/8/layout/hProcess11"/>
    <dgm:cxn modelId="{43FD57BA-F40F-42CE-882B-064A1A13027C}" type="presParOf" srcId="{CCAE8274-5AB0-4DBC-A5EC-1A94A9DB3ED7}" destId="{BB7F5FF5-403C-44BD-98FD-C46BB9D9550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3D15E3-0AC3-4BE1-97DA-B8C20AB329DE}" type="doc">
      <dgm:prSet loTypeId="urn:microsoft.com/office/officeart/2005/8/layout/process1" loCatId="process" qsTypeId="urn:microsoft.com/office/officeart/2005/8/quickstyle/simple1" qsCatId="simple" csTypeId="urn:microsoft.com/office/officeart/2005/8/colors/colorful4" csCatId="colorful" phldr="1"/>
      <dgm:spPr/>
    </dgm:pt>
    <dgm:pt modelId="{7F5D5E36-E5FB-400A-AE72-2E0382AE8147}">
      <dgm:prSet phldrT="[Text]"/>
      <dgm:spPr/>
      <dgm:t>
        <a:bodyPr/>
        <a:lstStyle/>
        <a:p>
          <a:r>
            <a:rPr lang="en-US" dirty="0"/>
            <a:t>Correct setup</a:t>
          </a:r>
        </a:p>
      </dgm:t>
    </dgm:pt>
    <dgm:pt modelId="{3924AC33-9175-475C-BBA0-303D4D2AEED9}" type="parTrans" cxnId="{3A1175EE-B64B-4F94-ADBE-A86837660ECB}">
      <dgm:prSet/>
      <dgm:spPr/>
      <dgm:t>
        <a:bodyPr/>
        <a:lstStyle/>
        <a:p>
          <a:endParaRPr lang="en-US"/>
        </a:p>
      </dgm:t>
    </dgm:pt>
    <dgm:pt modelId="{9D681F24-2C8B-4C93-8D5D-8E043B25CC93}" type="sibTrans" cxnId="{3A1175EE-B64B-4F94-ADBE-A86837660ECB}">
      <dgm:prSet/>
      <dgm:spPr/>
      <dgm:t>
        <a:bodyPr/>
        <a:lstStyle/>
        <a:p>
          <a:endParaRPr lang="en-US"/>
        </a:p>
      </dgm:t>
    </dgm:pt>
    <dgm:pt modelId="{F790DB4F-D64C-4154-BEE8-290D8A8D7114}">
      <dgm:prSet/>
      <dgm:spPr/>
      <dgm:t>
        <a:bodyPr/>
        <a:lstStyle/>
        <a:p>
          <a:r>
            <a:rPr lang="en-US"/>
            <a:t>Re-create ACH</a:t>
          </a:r>
        </a:p>
      </dgm:t>
    </dgm:pt>
    <dgm:pt modelId="{5D65EE94-CCA8-465C-B5F5-4C7CF8B691F2}" type="parTrans" cxnId="{E1BEC428-6E8F-4515-8E10-0E6EB59807C3}">
      <dgm:prSet/>
      <dgm:spPr/>
      <dgm:t>
        <a:bodyPr/>
        <a:lstStyle/>
        <a:p>
          <a:endParaRPr lang="en-US"/>
        </a:p>
      </dgm:t>
    </dgm:pt>
    <dgm:pt modelId="{F7512497-D9C2-450C-BEFE-EDE6892A059B}" type="sibTrans" cxnId="{E1BEC428-6E8F-4515-8E10-0E6EB59807C3}">
      <dgm:prSet/>
      <dgm:spPr/>
      <dgm:t>
        <a:bodyPr/>
        <a:lstStyle/>
        <a:p>
          <a:endParaRPr lang="en-US"/>
        </a:p>
      </dgm:t>
    </dgm:pt>
    <dgm:pt modelId="{8A8F2A25-0DB7-42D0-8367-DD4E8308E362}">
      <dgm:prSet/>
      <dgm:spPr/>
      <dgm:t>
        <a:bodyPr/>
        <a:lstStyle/>
        <a:p>
          <a:r>
            <a:rPr lang="en-US"/>
            <a:t>Verify bank totals</a:t>
          </a:r>
        </a:p>
      </dgm:t>
    </dgm:pt>
    <dgm:pt modelId="{0C9C8948-8249-4323-B8B9-60484DF56627}" type="parTrans" cxnId="{CD0FC868-E742-4D4D-BE67-067F6989C587}">
      <dgm:prSet/>
      <dgm:spPr/>
      <dgm:t>
        <a:bodyPr/>
        <a:lstStyle/>
        <a:p>
          <a:endParaRPr lang="en-US"/>
        </a:p>
      </dgm:t>
    </dgm:pt>
    <dgm:pt modelId="{808C99F6-E5AD-413F-A3C0-70DD0FD74F77}" type="sibTrans" cxnId="{CD0FC868-E742-4D4D-BE67-067F6989C587}">
      <dgm:prSet/>
      <dgm:spPr/>
      <dgm:t>
        <a:bodyPr/>
        <a:lstStyle/>
        <a:p>
          <a:endParaRPr lang="en-US"/>
        </a:p>
      </dgm:t>
    </dgm:pt>
    <dgm:pt modelId="{2E78038B-F0E1-45CD-B103-72109934435E}">
      <dgm:prSet/>
      <dgm:spPr/>
      <dgm:t>
        <a:bodyPr/>
        <a:lstStyle/>
        <a:p>
          <a:r>
            <a:rPr lang="en-US"/>
            <a:t>Void stray checks if needed</a:t>
          </a:r>
        </a:p>
      </dgm:t>
    </dgm:pt>
    <dgm:pt modelId="{2050036D-B100-4A7A-BDE6-BEC3199C98C6}" type="parTrans" cxnId="{B0239896-3CE1-42C6-A855-E10110B1396F}">
      <dgm:prSet/>
      <dgm:spPr/>
      <dgm:t>
        <a:bodyPr/>
        <a:lstStyle/>
        <a:p>
          <a:endParaRPr lang="en-US"/>
        </a:p>
      </dgm:t>
    </dgm:pt>
    <dgm:pt modelId="{537B90CC-F743-4ECC-8C31-0DEB95258E2D}" type="sibTrans" cxnId="{B0239896-3CE1-42C6-A855-E10110B1396F}">
      <dgm:prSet/>
      <dgm:spPr/>
      <dgm:t>
        <a:bodyPr/>
        <a:lstStyle/>
        <a:p>
          <a:endParaRPr lang="en-US"/>
        </a:p>
      </dgm:t>
    </dgm:pt>
    <dgm:pt modelId="{01AD50F4-1D4A-46C2-A1FD-6BD36E8066D7}">
      <dgm:prSet/>
      <dgm:spPr/>
      <dgm:t>
        <a:bodyPr/>
        <a:lstStyle/>
        <a:p>
          <a:r>
            <a:rPr lang="en-US"/>
            <a:t>Document</a:t>
          </a:r>
        </a:p>
      </dgm:t>
    </dgm:pt>
    <dgm:pt modelId="{6DB3E1D0-E58F-4C90-A0C8-898F5617376E}" type="parTrans" cxnId="{ED3CD857-3D78-4C8A-9F9E-FF57F44DC0FB}">
      <dgm:prSet/>
      <dgm:spPr/>
      <dgm:t>
        <a:bodyPr/>
        <a:lstStyle/>
        <a:p>
          <a:endParaRPr lang="en-US"/>
        </a:p>
      </dgm:t>
    </dgm:pt>
    <dgm:pt modelId="{064B7E6F-E803-4D37-89BF-AF72D883431E}" type="sibTrans" cxnId="{ED3CD857-3D78-4C8A-9F9E-FF57F44DC0FB}">
      <dgm:prSet/>
      <dgm:spPr/>
      <dgm:t>
        <a:bodyPr/>
        <a:lstStyle/>
        <a:p>
          <a:endParaRPr lang="en-US"/>
        </a:p>
      </dgm:t>
    </dgm:pt>
    <dgm:pt modelId="{7B87340D-CE5C-4C34-9088-10FE9D0E1112}" type="pres">
      <dgm:prSet presAssocID="{913D15E3-0AC3-4BE1-97DA-B8C20AB329DE}" presName="Name0" presStyleCnt="0">
        <dgm:presLayoutVars>
          <dgm:dir/>
          <dgm:resizeHandles val="exact"/>
        </dgm:presLayoutVars>
      </dgm:prSet>
      <dgm:spPr/>
    </dgm:pt>
    <dgm:pt modelId="{BF90D4AE-2B0B-48D0-91E9-C4F570C00C45}" type="pres">
      <dgm:prSet presAssocID="{7F5D5E36-E5FB-400A-AE72-2E0382AE8147}" presName="node" presStyleLbl="node1" presStyleIdx="0" presStyleCnt="5">
        <dgm:presLayoutVars>
          <dgm:bulletEnabled val="1"/>
        </dgm:presLayoutVars>
      </dgm:prSet>
      <dgm:spPr/>
    </dgm:pt>
    <dgm:pt modelId="{44C3C1A4-A3D3-4028-8247-C090EBC5204A}" type="pres">
      <dgm:prSet presAssocID="{9D681F24-2C8B-4C93-8D5D-8E043B25CC93}" presName="sibTrans" presStyleLbl="sibTrans2D1" presStyleIdx="0" presStyleCnt="4"/>
      <dgm:spPr/>
    </dgm:pt>
    <dgm:pt modelId="{6A371C5D-7A97-466C-B2A0-3B18B8B8FF56}" type="pres">
      <dgm:prSet presAssocID="{9D681F24-2C8B-4C93-8D5D-8E043B25CC93}" presName="connectorText" presStyleLbl="sibTrans2D1" presStyleIdx="0" presStyleCnt="4"/>
      <dgm:spPr/>
    </dgm:pt>
    <dgm:pt modelId="{BF68FA6E-27DA-4DD6-B09D-B34A5AA96896}" type="pres">
      <dgm:prSet presAssocID="{F790DB4F-D64C-4154-BEE8-290D8A8D7114}" presName="node" presStyleLbl="node1" presStyleIdx="1" presStyleCnt="5">
        <dgm:presLayoutVars>
          <dgm:bulletEnabled val="1"/>
        </dgm:presLayoutVars>
      </dgm:prSet>
      <dgm:spPr/>
    </dgm:pt>
    <dgm:pt modelId="{2A91A528-135E-4218-B185-2C76B0A0A146}" type="pres">
      <dgm:prSet presAssocID="{F7512497-D9C2-450C-BEFE-EDE6892A059B}" presName="sibTrans" presStyleLbl="sibTrans2D1" presStyleIdx="1" presStyleCnt="4"/>
      <dgm:spPr/>
    </dgm:pt>
    <dgm:pt modelId="{F5E2CFA4-2617-4369-99E6-D9AAE2D02686}" type="pres">
      <dgm:prSet presAssocID="{F7512497-D9C2-450C-BEFE-EDE6892A059B}" presName="connectorText" presStyleLbl="sibTrans2D1" presStyleIdx="1" presStyleCnt="4"/>
      <dgm:spPr/>
    </dgm:pt>
    <dgm:pt modelId="{D1BAED5B-8ABF-4FDB-A2E7-7333FA475594}" type="pres">
      <dgm:prSet presAssocID="{8A8F2A25-0DB7-42D0-8367-DD4E8308E362}" presName="node" presStyleLbl="node1" presStyleIdx="2" presStyleCnt="5">
        <dgm:presLayoutVars>
          <dgm:bulletEnabled val="1"/>
        </dgm:presLayoutVars>
      </dgm:prSet>
      <dgm:spPr/>
    </dgm:pt>
    <dgm:pt modelId="{A088311C-219C-46D6-A266-0AAC43220E3A}" type="pres">
      <dgm:prSet presAssocID="{808C99F6-E5AD-413F-A3C0-70DD0FD74F77}" presName="sibTrans" presStyleLbl="sibTrans2D1" presStyleIdx="2" presStyleCnt="4"/>
      <dgm:spPr/>
    </dgm:pt>
    <dgm:pt modelId="{B8174E83-8503-4FD6-8EE9-F6C6D3B1C83D}" type="pres">
      <dgm:prSet presAssocID="{808C99F6-E5AD-413F-A3C0-70DD0FD74F77}" presName="connectorText" presStyleLbl="sibTrans2D1" presStyleIdx="2" presStyleCnt="4"/>
      <dgm:spPr/>
    </dgm:pt>
    <dgm:pt modelId="{A3117344-6D83-4C89-AE21-2397C30ECD1E}" type="pres">
      <dgm:prSet presAssocID="{2E78038B-F0E1-45CD-B103-72109934435E}" presName="node" presStyleLbl="node1" presStyleIdx="3" presStyleCnt="5">
        <dgm:presLayoutVars>
          <dgm:bulletEnabled val="1"/>
        </dgm:presLayoutVars>
      </dgm:prSet>
      <dgm:spPr/>
    </dgm:pt>
    <dgm:pt modelId="{FDB0636D-BE24-4A7E-8171-A28C1E8C0210}" type="pres">
      <dgm:prSet presAssocID="{537B90CC-F743-4ECC-8C31-0DEB95258E2D}" presName="sibTrans" presStyleLbl="sibTrans2D1" presStyleIdx="3" presStyleCnt="4"/>
      <dgm:spPr/>
    </dgm:pt>
    <dgm:pt modelId="{BB130582-DF78-4AD2-B506-E23F196659CE}" type="pres">
      <dgm:prSet presAssocID="{537B90CC-F743-4ECC-8C31-0DEB95258E2D}" presName="connectorText" presStyleLbl="sibTrans2D1" presStyleIdx="3" presStyleCnt="4"/>
      <dgm:spPr/>
    </dgm:pt>
    <dgm:pt modelId="{E6B87184-7558-4EF4-A4FD-E702545012F7}" type="pres">
      <dgm:prSet presAssocID="{01AD50F4-1D4A-46C2-A1FD-6BD36E8066D7}" presName="node" presStyleLbl="node1" presStyleIdx="4" presStyleCnt="5">
        <dgm:presLayoutVars>
          <dgm:bulletEnabled val="1"/>
        </dgm:presLayoutVars>
      </dgm:prSet>
      <dgm:spPr/>
    </dgm:pt>
  </dgm:ptLst>
  <dgm:cxnLst>
    <dgm:cxn modelId="{B0012013-CA95-4529-B421-1F75566D57A2}" type="presOf" srcId="{537B90CC-F743-4ECC-8C31-0DEB95258E2D}" destId="{BB130582-DF78-4AD2-B506-E23F196659CE}" srcOrd="1" destOrd="0" presId="urn:microsoft.com/office/officeart/2005/8/layout/process1"/>
    <dgm:cxn modelId="{002D7F1A-0049-42C3-8E60-F9F82991AD65}" type="presOf" srcId="{2E78038B-F0E1-45CD-B103-72109934435E}" destId="{A3117344-6D83-4C89-AE21-2397C30ECD1E}" srcOrd="0" destOrd="0" presId="urn:microsoft.com/office/officeart/2005/8/layout/process1"/>
    <dgm:cxn modelId="{9C34B11F-80BA-49A7-8312-721FB567DEB5}" type="presOf" srcId="{8A8F2A25-0DB7-42D0-8367-DD4E8308E362}" destId="{D1BAED5B-8ABF-4FDB-A2E7-7333FA475594}" srcOrd="0" destOrd="0" presId="urn:microsoft.com/office/officeart/2005/8/layout/process1"/>
    <dgm:cxn modelId="{999CE11F-8521-4186-930F-20BB0EF02A7B}" type="presOf" srcId="{9D681F24-2C8B-4C93-8D5D-8E043B25CC93}" destId="{6A371C5D-7A97-466C-B2A0-3B18B8B8FF56}" srcOrd="1" destOrd="0" presId="urn:microsoft.com/office/officeart/2005/8/layout/process1"/>
    <dgm:cxn modelId="{E1BEC428-6E8F-4515-8E10-0E6EB59807C3}" srcId="{913D15E3-0AC3-4BE1-97DA-B8C20AB329DE}" destId="{F790DB4F-D64C-4154-BEE8-290D8A8D7114}" srcOrd="1" destOrd="0" parTransId="{5D65EE94-CCA8-465C-B5F5-4C7CF8B691F2}" sibTransId="{F7512497-D9C2-450C-BEFE-EDE6892A059B}"/>
    <dgm:cxn modelId="{63302E2A-7457-4A6D-8560-AFD113CACF75}" type="presOf" srcId="{F790DB4F-D64C-4154-BEE8-290D8A8D7114}" destId="{BF68FA6E-27DA-4DD6-B09D-B34A5AA96896}" srcOrd="0" destOrd="0" presId="urn:microsoft.com/office/officeart/2005/8/layout/process1"/>
    <dgm:cxn modelId="{8CF81740-6398-4CC2-9F70-F02E25BDC082}" type="presOf" srcId="{01AD50F4-1D4A-46C2-A1FD-6BD36E8066D7}" destId="{E6B87184-7558-4EF4-A4FD-E702545012F7}" srcOrd="0" destOrd="0" presId="urn:microsoft.com/office/officeart/2005/8/layout/process1"/>
    <dgm:cxn modelId="{FD3C9562-0C48-4332-99BD-DE9E10AC05EA}" type="presOf" srcId="{808C99F6-E5AD-413F-A3C0-70DD0FD74F77}" destId="{B8174E83-8503-4FD6-8EE9-F6C6D3B1C83D}" srcOrd="1" destOrd="0" presId="urn:microsoft.com/office/officeart/2005/8/layout/process1"/>
    <dgm:cxn modelId="{CD0FC868-E742-4D4D-BE67-067F6989C587}" srcId="{913D15E3-0AC3-4BE1-97DA-B8C20AB329DE}" destId="{8A8F2A25-0DB7-42D0-8367-DD4E8308E362}" srcOrd="2" destOrd="0" parTransId="{0C9C8948-8249-4323-B8B9-60484DF56627}" sibTransId="{808C99F6-E5AD-413F-A3C0-70DD0FD74F77}"/>
    <dgm:cxn modelId="{ED3CD857-3D78-4C8A-9F9E-FF57F44DC0FB}" srcId="{913D15E3-0AC3-4BE1-97DA-B8C20AB329DE}" destId="{01AD50F4-1D4A-46C2-A1FD-6BD36E8066D7}" srcOrd="4" destOrd="0" parTransId="{6DB3E1D0-E58F-4C90-A0C8-898F5617376E}" sibTransId="{064B7E6F-E803-4D37-89BF-AF72D883431E}"/>
    <dgm:cxn modelId="{1D14157A-676F-46DB-8710-472E28396F11}" type="presOf" srcId="{7F5D5E36-E5FB-400A-AE72-2E0382AE8147}" destId="{BF90D4AE-2B0B-48D0-91E9-C4F570C00C45}" srcOrd="0" destOrd="0" presId="urn:microsoft.com/office/officeart/2005/8/layout/process1"/>
    <dgm:cxn modelId="{B0239896-3CE1-42C6-A855-E10110B1396F}" srcId="{913D15E3-0AC3-4BE1-97DA-B8C20AB329DE}" destId="{2E78038B-F0E1-45CD-B103-72109934435E}" srcOrd="3" destOrd="0" parTransId="{2050036D-B100-4A7A-BDE6-BEC3199C98C6}" sibTransId="{537B90CC-F743-4ECC-8C31-0DEB95258E2D}"/>
    <dgm:cxn modelId="{7AC1FC9B-2F01-4E6E-ABC0-57AE7E4B4960}" type="presOf" srcId="{F7512497-D9C2-450C-BEFE-EDE6892A059B}" destId="{F5E2CFA4-2617-4369-99E6-D9AAE2D02686}" srcOrd="1" destOrd="0" presId="urn:microsoft.com/office/officeart/2005/8/layout/process1"/>
    <dgm:cxn modelId="{FD1790AF-087E-4538-A90C-D4C4FF0016E5}" type="presOf" srcId="{913D15E3-0AC3-4BE1-97DA-B8C20AB329DE}" destId="{7B87340D-CE5C-4C34-9088-10FE9D0E1112}" srcOrd="0" destOrd="0" presId="urn:microsoft.com/office/officeart/2005/8/layout/process1"/>
    <dgm:cxn modelId="{45DB21C4-968F-4B02-B410-8052EABE8CD1}" type="presOf" srcId="{F7512497-D9C2-450C-BEFE-EDE6892A059B}" destId="{2A91A528-135E-4218-B185-2C76B0A0A146}" srcOrd="0" destOrd="0" presId="urn:microsoft.com/office/officeart/2005/8/layout/process1"/>
    <dgm:cxn modelId="{FD41B2CC-9DAC-44BE-8CA6-453391E34F9A}" type="presOf" srcId="{9D681F24-2C8B-4C93-8D5D-8E043B25CC93}" destId="{44C3C1A4-A3D3-4028-8247-C090EBC5204A}" srcOrd="0" destOrd="0" presId="urn:microsoft.com/office/officeart/2005/8/layout/process1"/>
    <dgm:cxn modelId="{46F553EB-6810-47D8-97F0-898929B8AC52}" type="presOf" srcId="{808C99F6-E5AD-413F-A3C0-70DD0FD74F77}" destId="{A088311C-219C-46D6-A266-0AAC43220E3A}" srcOrd="0" destOrd="0" presId="urn:microsoft.com/office/officeart/2005/8/layout/process1"/>
    <dgm:cxn modelId="{3A1175EE-B64B-4F94-ADBE-A86837660ECB}" srcId="{913D15E3-0AC3-4BE1-97DA-B8C20AB329DE}" destId="{7F5D5E36-E5FB-400A-AE72-2E0382AE8147}" srcOrd="0" destOrd="0" parTransId="{3924AC33-9175-475C-BBA0-303D4D2AEED9}" sibTransId="{9D681F24-2C8B-4C93-8D5D-8E043B25CC93}"/>
    <dgm:cxn modelId="{08268AF5-FA39-49AC-A0C8-37E96D4740D7}" type="presOf" srcId="{537B90CC-F743-4ECC-8C31-0DEB95258E2D}" destId="{FDB0636D-BE24-4A7E-8171-A28C1E8C0210}" srcOrd="0" destOrd="0" presId="urn:microsoft.com/office/officeart/2005/8/layout/process1"/>
    <dgm:cxn modelId="{E8E95339-58F3-4A8F-884D-D13DEC9D5B24}" type="presParOf" srcId="{7B87340D-CE5C-4C34-9088-10FE9D0E1112}" destId="{BF90D4AE-2B0B-48D0-91E9-C4F570C00C45}" srcOrd="0" destOrd="0" presId="urn:microsoft.com/office/officeart/2005/8/layout/process1"/>
    <dgm:cxn modelId="{FA3873AF-4D2E-4F90-9515-A005870BFDAF}" type="presParOf" srcId="{7B87340D-CE5C-4C34-9088-10FE9D0E1112}" destId="{44C3C1A4-A3D3-4028-8247-C090EBC5204A}" srcOrd="1" destOrd="0" presId="urn:microsoft.com/office/officeart/2005/8/layout/process1"/>
    <dgm:cxn modelId="{4EED527C-C374-41B9-AD36-BBB9F582C0A5}" type="presParOf" srcId="{44C3C1A4-A3D3-4028-8247-C090EBC5204A}" destId="{6A371C5D-7A97-466C-B2A0-3B18B8B8FF56}" srcOrd="0" destOrd="0" presId="urn:microsoft.com/office/officeart/2005/8/layout/process1"/>
    <dgm:cxn modelId="{2EB00E0E-7AC5-46AA-B09B-2ED5C935F693}" type="presParOf" srcId="{7B87340D-CE5C-4C34-9088-10FE9D0E1112}" destId="{BF68FA6E-27DA-4DD6-B09D-B34A5AA96896}" srcOrd="2" destOrd="0" presId="urn:microsoft.com/office/officeart/2005/8/layout/process1"/>
    <dgm:cxn modelId="{77D42C8C-CE4C-416B-AEFA-2E30B2BA5682}" type="presParOf" srcId="{7B87340D-CE5C-4C34-9088-10FE9D0E1112}" destId="{2A91A528-135E-4218-B185-2C76B0A0A146}" srcOrd="3" destOrd="0" presId="urn:microsoft.com/office/officeart/2005/8/layout/process1"/>
    <dgm:cxn modelId="{49B56B42-F249-4320-956A-A7E00F2E6551}" type="presParOf" srcId="{2A91A528-135E-4218-B185-2C76B0A0A146}" destId="{F5E2CFA4-2617-4369-99E6-D9AAE2D02686}" srcOrd="0" destOrd="0" presId="urn:microsoft.com/office/officeart/2005/8/layout/process1"/>
    <dgm:cxn modelId="{E731F4BC-96AB-4AFE-A60F-FCE74D3DAE6D}" type="presParOf" srcId="{7B87340D-CE5C-4C34-9088-10FE9D0E1112}" destId="{D1BAED5B-8ABF-4FDB-A2E7-7333FA475594}" srcOrd="4" destOrd="0" presId="urn:microsoft.com/office/officeart/2005/8/layout/process1"/>
    <dgm:cxn modelId="{E822B292-73CE-47F4-9B3C-99B2DE391F40}" type="presParOf" srcId="{7B87340D-CE5C-4C34-9088-10FE9D0E1112}" destId="{A088311C-219C-46D6-A266-0AAC43220E3A}" srcOrd="5" destOrd="0" presId="urn:microsoft.com/office/officeart/2005/8/layout/process1"/>
    <dgm:cxn modelId="{DB033F3D-590A-4869-B982-E8769E3B522C}" type="presParOf" srcId="{A088311C-219C-46D6-A266-0AAC43220E3A}" destId="{B8174E83-8503-4FD6-8EE9-F6C6D3B1C83D}" srcOrd="0" destOrd="0" presId="urn:microsoft.com/office/officeart/2005/8/layout/process1"/>
    <dgm:cxn modelId="{CF5738A9-CD2D-4E2C-84D8-C64227BAF3D0}" type="presParOf" srcId="{7B87340D-CE5C-4C34-9088-10FE9D0E1112}" destId="{A3117344-6D83-4C89-AE21-2397C30ECD1E}" srcOrd="6" destOrd="0" presId="urn:microsoft.com/office/officeart/2005/8/layout/process1"/>
    <dgm:cxn modelId="{108F01F6-6D86-44B0-B47C-07100F6C35B4}" type="presParOf" srcId="{7B87340D-CE5C-4C34-9088-10FE9D0E1112}" destId="{FDB0636D-BE24-4A7E-8171-A28C1E8C0210}" srcOrd="7" destOrd="0" presId="urn:microsoft.com/office/officeart/2005/8/layout/process1"/>
    <dgm:cxn modelId="{DE681498-8481-4267-AB03-D745B729B1CA}" type="presParOf" srcId="{FDB0636D-BE24-4A7E-8171-A28C1E8C0210}" destId="{BB130582-DF78-4AD2-B506-E23F196659CE}" srcOrd="0" destOrd="0" presId="urn:microsoft.com/office/officeart/2005/8/layout/process1"/>
    <dgm:cxn modelId="{8C25184F-B3F1-4A87-A6AE-EB471D6EE55B}" type="presParOf" srcId="{7B87340D-CE5C-4C34-9088-10FE9D0E1112}" destId="{E6B87184-7558-4EF4-A4FD-E702545012F7}"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82C44C-F09E-427E-BE39-E3F7055BD10B}"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5C1EAD14-5083-4424-8D53-B134D1C7DCD9}">
      <dgm:prSet phldrT="[Text]" phldr="0"/>
      <dgm:spPr/>
      <dgm:t>
        <a:bodyPr/>
        <a:lstStyle/>
        <a:p>
          <a:r>
            <a:rPr lang="en-US" dirty="0"/>
            <a:t>Check Run</a:t>
          </a:r>
        </a:p>
      </dgm:t>
    </dgm:pt>
    <dgm:pt modelId="{AEFDC3C2-0B10-479C-B316-F6F5934E67B8}" type="parTrans" cxnId="{78B8A2A8-8BA4-4C92-8166-782C13DC5BD5}">
      <dgm:prSet/>
      <dgm:spPr/>
      <dgm:t>
        <a:bodyPr/>
        <a:lstStyle/>
        <a:p>
          <a:endParaRPr lang="en-US"/>
        </a:p>
      </dgm:t>
    </dgm:pt>
    <dgm:pt modelId="{EC50B04D-67EF-405E-8DA3-74739A54DF48}" type="sibTrans" cxnId="{78B8A2A8-8BA4-4C92-8166-782C13DC5BD5}">
      <dgm:prSet/>
      <dgm:spPr/>
      <dgm:t>
        <a:bodyPr/>
        <a:lstStyle/>
        <a:p>
          <a:endParaRPr lang="en-US"/>
        </a:p>
      </dgm:t>
    </dgm:pt>
    <dgm:pt modelId="{97F9AF70-4671-428F-9D7F-2F7FA2EEE160}">
      <dgm:prSet phldrT="[Text]"/>
      <dgm:spPr/>
      <dgm:t>
        <a:bodyPr/>
        <a:lstStyle/>
        <a:p>
          <a:r>
            <a:rPr lang="en-US" dirty="0"/>
            <a:t>Void &amp; reissue</a:t>
          </a:r>
        </a:p>
      </dgm:t>
    </dgm:pt>
    <dgm:pt modelId="{B7587EDA-408D-413E-B28F-72BE24EC6A0F}" type="parTrans" cxnId="{77C7E906-6A46-40C6-AD7D-E972B9D32A5B}">
      <dgm:prSet/>
      <dgm:spPr/>
      <dgm:t>
        <a:bodyPr/>
        <a:lstStyle/>
        <a:p>
          <a:endParaRPr lang="en-US"/>
        </a:p>
      </dgm:t>
    </dgm:pt>
    <dgm:pt modelId="{A043EB58-1BA7-488B-AEAF-3FEE225A9178}" type="sibTrans" cxnId="{77C7E906-6A46-40C6-AD7D-E972B9D32A5B}">
      <dgm:prSet/>
      <dgm:spPr/>
      <dgm:t>
        <a:bodyPr/>
        <a:lstStyle/>
        <a:p>
          <a:endParaRPr lang="en-US"/>
        </a:p>
      </dgm:t>
    </dgm:pt>
    <dgm:pt modelId="{C099A163-EAA5-4D8E-A33B-80BB202BC252}">
      <dgm:prSet phldrT="[Text]" phldr="0"/>
      <dgm:spPr/>
      <dgm:t>
        <a:bodyPr/>
        <a:lstStyle/>
        <a:p>
          <a:r>
            <a:rPr lang="en-US" dirty="0"/>
            <a:t>Manual Check</a:t>
          </a:r>
        </a:p>
      </dgm:t>
    </dgm:pt>
    <dgm:pt modelId="{64CFA771-44BA-4A87-9C4C-2A4B9DFA009F}" type="parTrans" cxnId="{636938A6-D7ED-4984-BECC-45EBA12DD782}">
      <dgm:prSet/>
      <dgm:spPr/>
      <dgm:t>
        <a:bodyPr/>
        <a:lstStyle/>
        <a:p>
          <a:endParaRPr lang="en-US"/>
        </a:p>
      </dgm:t>
    </dgm:pt>
    <dgm:pt modelId="{06BCA8FC-C9A7-4F93-B1B9-DD9C6418639C}" type="sibTrans" cxnId="{636938A6-D7ED-4984-BECC-45EBA12DD782}">
      <dgm:prSet/>
      <dgm:spPr/>
      <dgm:t>
        <a:bodyPr/>
        <a:lstStyle/>
        <a:p>
          <a:endParaRPr lang="en-US"/>
        </a:p>
      </dgm:t>
    </dgm:pt>
    <dgm:pt modelId="{642E6E69-383B-4B61-B11F-C66CF694EB19}">
      <dgm:prSet/>
      <dgm:spPr/>
      <dgm:t>
        <a:bodyPr/>
        <a:lstStyle/>
        <a:p>
          <a:r>
            <a:rPr lang="en-US" dirty="0"/>
            <a:t>You cannot have corrections in a batch and remove the batch.  This will cause an error.</a:t>
          </a:r>
        </a:p>
      </dgm:t>
    </dgm:pt>
    <dgm:pt modelId="{5D5C6BBD-8534-4E2D-88E3-14D90519C499}" type="parTrans" cxnId="{0F501DBF-AEA8-4BE9-9D46-AA184822E358}">
      <dgm:prSet/>
      <dgm:spPr/>
      <dgm:t>
        <a:bodyPr/>
        <a:lstStyle/>
        <a:p>
          <a:endParaRPr lang="en-US"/>
        </a:p>
      </dgm:t>
    </dgm:pt>
    <dgm:pt modelId="{E0BC8FB5-912D-45DC-B9CD-2485462B722B}" type="sibTrans" cxnId="{0F501DBF-AEA8-4BE9-9D46-AA184822E358}">
      <dgm:prSet/>
      <dgm:spPr/>
      <dgm:t>
        <a:bodyPr/>
        <a:lstStyle/>
        <a:p>
          <a:endParaRPr lang="en-US"/>
        </a:p>
      </dgm:t>
    </dgm:pt>
    <dgm:pt modelId="{46B0045A-0567-442B-84C4-AA4EBC5CB205}">
      <dgm:prSet phldrT="[Text]"/>
      <dgm:spPr/>
      <dgm:t>
        <a:bodyPr/>
        <a:lstStyle/>
        <a:p>
          <a:r>
            <a:rPr lang="en-US" dirty="0"/>
            <a:t>Validate taxes, benefits, leave accrual effects; document rationale.</a:t>
          </a:r>
        </a:p>
      </dgm:t>
    </dgm:pt>
    <dgm:pt modelId="{9FFB087A-6CD4-493A-B17E-597B426CA94C}" type="parTrans" cxnId="{6AB48A32-79C3-4205-ABAD-607DAEFD7A97}">
      <dgm:prSet/>
      <dgm:spPr/>
      <dgm:t>
        <a:bodyPr/>
        <a:lstStyle/>
        <a:p>
          <a:endParaRPr lang="en-US"/>
        </a:p>
      </dgm:t>
    </dgm:pt>
    <dgm:pt modelId="{9B43599C-3337-4BD5-A01C-8653AD90F642}" type="sibTrans" cxnId="{6AB48A32-79C3-4205-ABAD-607DAEFD7A97}">
      <dgm:prSet/>
      <dgm:spPr/>
      <dgm:t>
        <a:bodyPr/>
        <a:lstStyle/>
        <a:p>
          <a:endParaRPr lang="en-US"/>
        </a:p>
      </dgm:t>
    </dgm:pt>
    <dgm:pt modelId="{234355DB-7F2F-474B-A079-31FB504BCB18}">
      <dgm:prSet phldrT="[Text]"/>
      <dgm:spPr/>
      <dgm:t>
        <a:bodyPr/>
        <a:lstStyle/>
        <a:p>
          <a:r>
            <a:rPr lang="en-US"/>
            <a:t>Do not add corrections to a batch for manual checks.</a:t>
          </a:r>
          <a:endParaRPr lang="en-US" dirty="0"/>
        </a:p>
      </dgm:t>
    </dgm:pt>
    <dgm:pt modelId="{4B788FDB-6211-4630-9C8D-D57801D22104}" type="parTrans" cxnId="{22D903A6-1AC9-4CFF-B38C-E57E6DCD7807}">
      <dgm:prSet/>
      <dgm:spPr/>
      <dgm:t>
        <a:bodyPr/>
        <a:lstStyle/>
        <a:p>
          <a:endParaRPr lang="en-US"/>
        </a:p>
      </dgm:t>
    </dgm:pt>
    <dgm:pt modelId="{9CC7C810-CCE0-4EC8-BA22-C20D776BD9FE}" type="sibTrans" cxnId="{22D903A6-1AC9-4CFF-B38C-E57E6DCD7807}">
      <dgm:prSet/>
      <dgm:spPr/>
      <dgm:t>
        <a:bodyPr/>
        <a:lstStyle/>
        <a:p>
          <a:endParaRPr lang="en-US"/>
        </a:p>
      </dgm:t>
    </dgm:pt>
    <dgm:pt modelId="{B427417B-24A6-4D27-9E3E-89EBC0E72E9C}" type="pres">
      <dgm:prSet presAssocID="{5682C44C-F09E-427E-BE39-E3F7055BD10B}" presName="Name0" presStyleCnt="0">
        <dgm:presLayoutVars>
          <dgm:dir/>
          <dgm:animLvl val="lvl"/>
          <dgm:resizeHandles val="exact"/>
        </dgm:presLayoutVars>
      </dgm:prSet>
      <dgm:spPr/>
    </dgm:pt>
    <dgm:pt modelId="{234768C0-8E66-45B4-A202-B580BDE7738F}" type="pres">
      <dgm:prSet presAssocID="{5C1EAD14-5083-4424-8D53-B134D1C7DCD9}" presName="linNode" presStyleCnt="0"/>
      <dgm:spPr/>
    </dgm:pt>
    <dgm:pt modelId="{3273D429-5F80-42C4-9541-606CBFA15FE9}" type="pres">
      <dgm:prSet presAssocID="{5C1EAD14-5083-4424-8D53-B134D1C7DCD9}" presName="parTx" presStyleLbl="revTx" presStyleIdx="0" presStyleCnt="2">
        <dgm:presLayoutVars>
          <dgm:chMax val="1"/>
          <dgm:bulletEnabled val="1"/>
        </dgm:presLayoutVars>
      </dgm:prSet>
      <dgm:spPr/>
    </dgm:pt>
    <dgm:pt modelId="{03D06210-6B02-4FE4-9C2D-FE64D1F39447}" type="pres">
      <dgm:prSet presAssocID="{5C1EAD14-5083-4424-8D53-B134D1C7DCD9}" presName="bracket" presStyleLbl="parChTrans1D1" presStyleIdx="0" presStyleCnt="2"/>
      <dgm:spPr/>
    </dgm:pt>
    <dgm:pt modelId="{36E422A5-D691-44A3-8F9B-7A487ABC3624}" type="pres">
      <dgm:prSet presAssocID="{5C1EAD14-5083-4424-8D53-B134D1C7DCD9}" presName="spH" presStyleCnt="0"/>
      <dgm:spPr/>
    </dgm:pt>
    <dgm:pt modelId="{6533A7CB-576C-4847-A2C6-F03AFA1C0C55}" type="pres">
      <dgm:prSet presAssocID="{5C1EAD14-5083-4424-8D53-B134D1C7DCD9}" presName="desTx" presStyleLbl="node1" presStyleIdx="0" presStyleCnt="2">
        <dgm:presLayoutVars>
          <dgm:bulletEnabled val="1"/>
        </dgm:presLayoutVars>
      </dgm:prSet>
      <dgm:spPr/>
    </dgm:pt>
    <dgm:pt modelId="{0E1D04E2-A0BB-4A46-A5ED-451219FEC2F0}" type="pres">
      <dgm:prSet presAssocID="{EC50B04D-67EF-405E-8DA3-74739A54DF48}" presName="spV" presStyleCnt="0"/>
      <dgm:spPr/>
    </dgm:pt>
    <dgm:pt modelId="{1D86519B-B8FD-4BAB-BB62-393090235BD8}" type="pres">
      <dgm:prSet presAssocID="{C099A163-EAA5-4D8E-A33B-80BB202BC252}" presName="linNode" presStyleCnt="0"/>
      <dgm:spPr/>
    </dgm:pt>
    <dgm:pt modelId="{5F2D77D1-3020-44D7-BEE1-C406FC7A3E40}" type="pres">
      <dgm:prSet presAssocID="{C099A163-EAA5-4D8E-A33B-80BB202BC252}" presName="parTx" presStyleLbl="revTx" presStyleIdx="1" presStyleCnt="2">
        <dgm:presLayoutVars>
          <dgm:chMax val="1"/>
          <dgm:bulletEnabled val="1"/>
        </dgm:presLayoutVars>
      </dgm:prSet>
      <dgm:spPr/>
    </dgm:pt>
    <dgm:pt modelId="{8A7AA9AE-BB0F-4C7E-B00E-C350B0AF18D6}" type="pres">
      <dgm:prSet presAssocID="{C099A163-EAA5-4D8E-A33B-80BB202BC252}" presName="bracket" presStyleLbl="parChTrans1D1" presStyleIdx="1" presStyleCnt="2"/>
      <dgm:spPr/>
    </dgm:pt>
    <dgm:pt modelId="{BD3B909B-AFEC-44E2-AF38-5664C07FCB49}" type="pres">
      <dgm:prSet presAssocID="{C099A163-EAA5-4D8E-A33B-80BB202BC252}" presName="spH" presStyleCnt="0"/>
      <dgm:spPr/>
    </dgm:pt>
    <dgm:pt modelId="{328A739C-0195-4ACC-A62A-31E3D260B401}" type="pres">
      <dgm:prSet presAssocID="{C099A163-EAA5-4D8E-A33B-80BB202BC252}" presName="desTx" presStyleLbl="node1" presStyleIdx="1" presStyleCnt="2">
        <dgm:presLayoutVars>
          <dgm:bulletEnabled val="1"/>
        </dgm:presLayoutVars>
      </dgm:prSet>
      <dgm:spPr/>
    </dgm:pt>
  </dgm:ptLst>
  <dgm:cxnLst>
    <dgm:cxn modelId="{77C7E906-6A46-40C6-AD7D-E972B9D32A5B}" srcId="{5C1EAD14-5083-4424-8D53-B134D1C7DCD9}" destId="{97F9AF70-4671-428F-9D7F-2F7FA2EEE160}" srcOrd="0" destOrd="0" parTransId="{B7587EDA-408D-413E-B28F-72BE24EC6A0F}" sibTransId="{A043EB58-1BA7-488B-AEAF-3FEE225A9178}"/>
    <dgm:cxn modelId="{6AB48A32-79C3-4205-ABAD-607DAEFD7A97}" srcId="{C099A163-EAA5-4D8E-A33B-80BB202BC252}" destId="{46B0045A-0567-442B-84C4-AA4EBC5CB205}" srcOrd="0" destOrd="0" parTransId="{9FFB087A-6CD4-493A-B17E-597B426CA94C}" sibTransId="{9B43599C-3337-4BD5-A01C-8653AD90F642}"/>
    <dgm:cxn modelId="{5C335334-7964-49DA-809D-888DB40166FD}" type="presOf" srcId="{97F9AF70-4671-428F-9D7F-2F7FA2EEE160}" destId="{6533A7CB-576C-4847-A2C6-F03AFA1C0C55}" srcOrd="0" destOrd="0" presId="urn:diagrams.loki3.com/BracketList"/>
    <dgm:cxn modelId="{456FE478-F3AA-4B15-97FC-DB7A22589A00}" type="presOf" srcId="{642E6E69-383B-4B61-B11F-C66CF694EB19}" destId="{328A739C-0195-4ACC-A62A-31E3D260B401}" srcOrd="0" destOrd="2" presId="urn:diagrams.loki3.com/BracketList"/>
    <dgm:cxn modelId="{1F13C681-BB78-4A84-BEC5-D64FFE30A50C}" type="presOf" srcId="{46B0045A-0567-442B-84C4-AA4EBC5CB205}" destId="{328A739C-0195-4ACC-A62A-31E3D260B401}" srcOrd="0" destOrd="0" presId="urn:diagrams.loki3.com/BracketList"/>
    <dgm:cxn modelId="{FA9AE39A-711C-42A5-B68C-4D3E26C7B0CE}" type="presOf" srcId="{5682C44C-F09E-427E-BE39-E3F7055BD10B}" destId="{B427417B-24A6-4D27-9E3E-89EBC0E72E9C}" srcOrd="0" destOrd="0" presId="urn:diagrams.loki3.com/BracketList"/>
    <dgm:cxn modelId="{22D903A6-1AC9-4CFF-B38C-E57E6DCD7807}" srcId="{C099A163-EAA5-4D8E-A33B-80BB202BC252}" destId="{234355DB-7F2F-474B-A079-31FB504BCB18}" srcOrd="1" destOrd="0" parTransId="{4B788FDB-6211-4630-9C8D-D57801D22104}" sibTransId="{9CC7C810-CCE0-4EC8-BA22-C20D776BD9FE}"/>
    <dgm:cxn modelId="{636938A6-D7ED-4984-BECC-45EBA12DD782}" srcId="{5682C44C-F09E-427E-BE39-E3F7055BD10B}" destId="{C099A163-EAA5-4D8E-A33B-80BB202BC252}" srcOrd="1" destOrd="0" parTransId="{64CFA771-44BA-4A87-9C4C-2A4B9DFA009F}" sibTransId="{06BCA8FC-C9A7-4F93-B1B9-DD9C6418639C}"/>
    <dgm:cxn modelId="{78B8A2A8-8BA4-4C92-8166-782C13DC5BD5}" srcId="{5682C44C-F09E-427E-BE39-E3F7055BD10B}" destId="{5C1EAD14-5083-4424-8D53-B134D1C7DCD9}" srcOrd="0" destOrd="0" parTransId="{AEFDC3C2-0B10-479C-B316-F6F5934E67B8}" sibTransId="{EC50B04D-67EF-405E-8DA3-74739A54DF48}"/>
    <dgm:cxn modelId="{0F501DBF-AEA8-4BE9-9D46-AA184822E358}" srcId="{C099A163-EAA5-4D8E-A33B-80BB202BC252}" destId="{642E6E69-383B-4B61-B11F-C66CF694EB19}" srcOrd="2" destOrd="0" parTransId="{5D5C6BBD-8534-4E2D-88E3-14D90519C499}" sibTransId="{E0BC8FB5-912D-45DC-B9CD-2485462B722B}"/>
    <dgm:cxn modelId="{C87FC2D7-D58B-45DC-A46D-C98BE1F8C470}" type="presOf" srcId="{5C1EAD14-5083-4424-8D53-B134D1C7DCD9}" destId="{3273D429-5F80-42C4-9541-606CBFA15FE9}" srcOrd="0" destOrd="0" presId="urn:diagrams.loki3.com/BracketList"/>
    <dgm:cxn modelId="{946B0BE0-32EB-47D9-B8CC-26986C9612CE}" type="presOf" srcId="{C099A163-EAA5-4D8E-A33B-80BB202BC252}" destId="{5F2D77D1-3020-44D7-BEE1-C406FC7A3E40}" srcOrd="0" destOrd="0" presId="urn:diagrams.loki3.com/BracketList"/>
    <dgm:cxn modelId="{E78361E2-43F2-427C-8746-7840B35CB338}" type="presOf" srcId="{234355DB-7F2F-474B-A079-31FB504BCB18}" destId="{328A739C-0195-4ACC-A62A-31E3D260B401}" srcOrd="0" destOrd="1" presId="urn:diagrams.loki3.com/BracketList"/>
    <dgm:cxn modelId="{9DEA7A0A-B4E0-4AF8-9B6B-5C0832A7D3E9}" type="presParOf" srcId="{B427417B-24A6-4D27-9E3E-89EBC0E72E9C}" destId="{234768C0-8E66-45B4-A202-B580BDE7738F}" srcOrd="0" destOrd="0" presId="urn:diagrams.loki3.com/BracketList"/>
    <dgm:cxn modelId="{C05E3A85-A42C-4EF1-8620-73E43A4E15D7}" type="presParOf" srcId="{234768C0-8E66-45B4-A202-B580BDE7738F}" destId="{3273D429-5F80-42C4-9541-606CBFA15FE9}" srcOrd="0" destOrd="0" presId="urn:diagrams.loki3.com/BracketList"/>
    <dgm:cxn modelId="{128C5220-F1DA-412E-BA5A-5825CB9EEE2B}" type="presParOf" srcId="{234768C0-8E66-45B4-A202-B580BDE7738F}" destId="{03D06210-6B02-4FE4-9C2D-FE64D1F39447}" srcOrd="1" destOrd="0" presId="urn:diagrams.loki3.com/BracketList"/>
    <dgm:cxn modelId="{DF4DB082-2FCE-42B3-AA36-8390925C4A8F}" type="presParOf" srcId="{234768C0-8E66-45B4-A202-B580BDE7738F}" destId="{36E422A5-D691-44A3-8F9B-7A487ABC3624}" srcOrd="2" destOrd="0" presId="urn:diagrams.loki3.com/BracketList"/>
    <dgm:cxn modelId="{0E7DF335-D3BA-4F73-B32A-C5B68EF33BDD}" type="presParOf" srcId="{234768C0-8E66-45B4-A202-B580BDE7738F}" destId="{6533A7CB-576C-4847-A2C6-F03AFA1C0C55}" srcOrd="3" destOrd="0" presId="urn:diagrams.loki3.com/BracketList"/>
    <dgm:cxn modelId="{CDEDD75D-CED5-4779-B43B-4CB0FD863D65}" type="presParOf" srcId="{B427417B-24A6-4D27-9E3E-89EBC0E72E9C}" destId="{0E1D04E2-A0BB-4A46-A5ED-451219FEC2F0}" srcOrd="1" destOrd="0" presId="urn:diagrams.loki3.com/BracketList"/>
    <dgm:cxn modelId="{E1298DFE-2728-434E-9B5B-2133B99124B6}" type="presParOf" srcId="{B427417B-24A6-4D27-9E3E-89EBC0E72E9C}" destId="{1D86519B-B8FD-4BAB-BB62-393090235BD8}" srcOrd="2" destOrd="0" presId="urn:diagrams.loki3.com/BracketList"/>
    <dgm:cxn modelId="{3BDDE658-F300-442C-8D28-94144558D29C}" type="presParOf" srcId="{1D86519B-B8FD-4BAB-BB62-393090235BD8}" destId="{5F2D77D1-3020-44D7-BEE1-C406FC7A3E40}" srcOrd="0" destOrd="0" presId="urn:diagrams.loki3.com/BracketList"/>
    <dgm:cxn modelId="{6834366B-CA75-4B30-84EE-A0A64F84EA4E}" type="presParOf" srcId="{1D86519B-B8FD-4BAB-BB62-393090235BD8}" destId="{8A7AA9AE-BB0F-4C7E-B00E-C350B0AF18D6}" srcOrd="1" destOrd="0" presId="urn:diagrams.loki3.com/BracketList"/>
    <dgm:cxn modelId="{25754301-C102-41C9-A880-4F07D2B37B19}" type="presParOf" srcId="{1D86519B-B8FD-4BAB-BB62-393090235BD8}" destId="{BD3B909B-AFEC-44E2-AF38-5664C07FCB49}" srcOrd="2" destOrd="0" presId="urn:diagrams.loki3.com/BracketList"/>
    <dgm:cxn modelId="{EB253D37-85AB-4BEE-B3D0-3E21061B0643}" type="presParOf" srcId="{1D86519B-B8FD-4BAB-BB62-393090235BD8}" destId="{328A739C-0195-4ACC-A62A-31E3D260B401}"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21809-E0FC-41F0-830C-C0367B23D660}">
      <dsp:nvSpPr>
        <dsp:cNvPr id="0" name=""/>
        <dsp:cNvSpPr/>
      </dsp:nvSpPr>
      <dsp:spPr>
        <a:xfrm rot="5400000">
          <a:off x="2516175" y="942935"/>
          <a:ext cx="1238886"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520DDE-EC3C-48CC-B49D-6433AD91B076}">
      <dsp:nvSpPr>
        <dsp:cNvPr id="0" name=""/>
        <dsp:cNvSpPr/>
      </dsp:nvSpPr>
      <dsp:spPr>
        <a:xfrm>
          <a:off x="2801327" y="152509"/>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Gross Pay</a:t>
          </a:r>
          <a:endParaRPr lang="en-US" sz="1000" kern="1200"/>
        </a:p>
      </dsp:txBody>
      <dsp:txXfrm>
        <a:off x="2830475" y="181657"/>
        <a:ext cx="1600373" cy="936905"/>
      </dsp:txXfrm>
    </dsp:sp>
    <dsp:sp modelId="{A7CD85C2-E689-4207-B20B-363665D53CF3}">
      <dsp:nvSpPr>
        <dsp:cNvPr id="0" name=""/>
        <dsp:cNvSpPr/>
      </dsp:nvSpPr>
      <dsp:spPr>
        <a:xfrm rot="5400000">
          <a:off x="2516175" y="2186937"/>
          <a:ext cx="1238886"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335322-ABED-4661-AD9A-BBC175B27419}">
      <dsp:nvSpPr>
        <dsp:cNvPr id="0" name=""/>
        <dsp:cNvSpPr/>
      </dsp:nvSpPr>
      <dsp:spPr>
        <a:xfrm>
          <a:off x="2801327" y="1396511"/>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Taxable Benefits</a:t>
          </a:r>
          <a:endParaRPr lang="en-US" sz="1000" kern="1200" dirty="0"/>
        </a:p>
      </dsp:txBody>
      <dsp:txXfrm>
        <a:off x="2830475" y="1425659"/>
        <a:ext cx="1600373" cy="936905"/>
      </dsp:txXfrm>
    </dsp:sp>
    <dsp:sp modelId="{236B2227-FCDA-4FDC-8E6C-930978D62533}">
      <dsp:nvSpPr>
        <dsp:cNvPr id="0" name=""/>
        <dsp:cNvSpPr/>
      </dsp:nvSpPr>
      <dsp:spPr>
        <a:xfrm rot="5400000">
          <a:off x="2516175" y="3430939"/>
          <a:ext cx="1238886"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A4B546-5261-4DEA-8C53-AE93FF71FBA8}">
      <dsp:nvSpPr>
        <dsp:cNvPr id="0" name=""/>
        <dsp:cNvSpPr/>
      </dsp:nvSpPr>
      <dsp:spPr>
        <a:xfrm>
          <a:off x="2801327" y="2640514"/>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Tax-Sheltered Annuities (TSA)</a:t>
          </a:r>
          <a:endParaRPr lang="en-US" sz="1000" kern="1200" dirty="0"/>
        </a:p>
      </dsp:txBody>
      <dsp:txXfrm>
        <a:off x="2830475" y="2669662"/>
        <a:ext cx="1600373" cy="936905"/>
      </dsp:txXfrm>
    </dsp:sp>
    <dsp:sp modelId="{6995AAA4-5FAF-4AFB-B541-C2724D2E4F8A}">
      <dsp:nvSpPr>
        <dsp:cNvPr id="0" name=""/>
        <dsp:cNvSpPr/>
      </dsp:nvSpPr>
      <dsp:spPr>
        <a:xfrm rot="21488564">
          <a:off x="3137597" y="4017215"/>
          <a:ext cx="2204630"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5BE39F-AF36-42B7-AF1E-3C89C58950A0}">
      <dsp:nvSpPr>
        <dsp:cNvPr id="0" name=""/>
        <dsp:cNvSpPr/>
      </dsp:nvSpPr>
      <dsp:spPr>
        <a:xfrm>
          <a:off x="2801327" y="3884516"/>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Earned-Income Credit (EIC) </a:t>
          </a:r>
          <a:endParaRPr lang="en-US" sz="1000" kern="1200" dirty="0"/>
        </a:p>
      </dsp:txBody>
      <dsp:txXfrm>
        <a:off x="2830475" y="3913664"/>
        <a:ext cx="1600373" cy="936905"/>
      </dsp:txXfrm>
    </dsp:sp>
    <dsp:sp modelId="{6F6B39D3-9F47-45CD-8A6F-8D228AAEADE6}">
      <dsp:nvSpPr>
        <dsp:cNvPr id="0" name=""/>
        <dsp:cNvSpPr/>
      </dsp:nvSpPr>
      <dsp:spPr>
        <a:xfrm rot="16200000">
          <a:off x="4685201" y="3319161"/>
          <a:ext cx="1312895"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044916-4566-4368-B885-6914757B5041}">
      <dsp:nvSpPr>
        <dsp:cNvPr id="0" name=""/>
        <dsp:cNvSpPr/>
      </dsp:nvSpPr>
      <dsp:spPr>
        <a:xfrm>
          <a:off x="5007357" y="3735733"/>
          <a:ext cx="1658669" cy="1143984"/>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Taxes</a:t>
          </a:r>
        </a:p>
        <a:p>
          <a:pPr marL="57150" lvl="1" indent="-57150" algn="l" defTabSz="444500">
            <a:lnSpc>
              <a:spcPct val="90000"/>
            </a:lnSpc>
            <a:spcBef>
              <a:spcPct val="0"/>
            </a:spcBef>
            <a:spcAft>
              <a:spcPct val="15000"/>
            </a:spcAft>
            <a:buNone/>
          </a:pPr>
          <a:r>
            <a:rPr lang="en-US" sz="1000" kern="1200" dirty="0"/>
            <a:t>FICA Social Security</a:t>
          </a:r>
        </a:p>
        <a:p>
          <a:pPr marL="57150" lvl="1" indent="-57150" algn="l" defTabSz="444500">
            <a:lnSpc>
              <a:spcPct val="90000"/>
            </a:lnSpc>
            <a:spcBef>
              <a:spcPct val="0"/>
            </a:spcBef>
            <a:spcAft>
              <a:spcPct val="15000"/>
            </a:spcAft>
            <a:buNone/>
          </a:pPr>
          <a:r>
            <a:rPr lang="en-US" sz="1000" kern="1200" dirty="0"/>
            <a:t>FICA Medicare</a:t>
          </a:r>
        </a:p>
        <a:p>
          <a:pPr marL="57150" lvl="1" indent="-57150" algn="l" defTabSz="444500">
            <a:lnSpc>
              <a:spcPct val="90000"/>
            </a:lnSpc>
            <a:spcBef>
              <a:spcPct val="0"/>
            </a:spcBef>
            <a:spcAft>
              <a:spcPct val="15000"/>
            </a:spcAft>
            <a:buNone/>
          </a:pPr>
          <a:r>
            <a:rPr lang="en-US" sz="1000" kern="1200" dirty="0"/>
            <a:t>Federal taxes</a:t>
          </a:r>
        </a:p>
        <a:p>
          <a:pPr marL="57150" lvl="1" indent="-57150" algn="l" defTabSz="444500">
            <a:lnSpc>
              <a:spcPct val="90000"/>
            </a:lnSpc>
            <a:spcBef>
              <a:spcPct val="0"/>
            </a:spcBef>
            <a:spcAft>
              <a:spcPct val="15000"/>
            </a:spcAft>
            <a:buNone/>
          </a:pPr>
          <a:r>
            <a:rPr lang="en-US" sz="1000" kern="1200" dirty="0"/>
            <a:t>State taxes</a:t>
          </a:r>
        </a:p>
        <a:p>
          <a:pPr marL="57150" lvl="1" indent="-57150" algn="l" defTabSz="444500">
            <a:lnSpc>
              <a:spcPct val="90000"/>
            </a:lnSpc>
            <a:spcBef>
              <a:spcPct val="0"/>
            </a:spcBef>
            <a:spcAft>
              <a:spcPct val="15000"/>
            </a:spcAft>
            <a:buNone/>
          </a:pPr>
          <a:r>
            <a:rPr lang="en-US" sz="1000" kern="1200" dirty="0"/>
            <a:t>Local taxes</a:t>
          </a:r>
        </a:p>
      </dsp:txBody>
      <dsp:txXfrm>
        <a:off x="5040863" y="3769239"/>
        <a:ext cx="1591657" cy="1076972"/>
      </dsp:txXfrm>
    </dsp:sp>
    <dsp:sp modelId="{E1E365CA-A876-4FB1-A84F-C3E18EE37F90}">
      <dsp:nvSpPr>
        <dsp:cNvPr id="0" name=""/>
        <dsp:cNvSpPr/>
      </dsp:nvSpPr>
      <dsp:spPr>
        <a:xfrm rot="16200000">
          <a:off x="4722205" y="2038154"/>
          <a:ext cx="1238886"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29C272-4046-4C9E-83EF-4ED819260D01}">
      <dsp:nvSpPr>
        <dsp:cNvPr id="0" name=""/>
        <dsp:cNvSpPr/>
      </dsp:nvSpPr>
      <dsp:spPr>
        <a:xfrm>
          <a:off x="5007357" y="2491731"/>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Sequenced Deductions</a:t>
          </a:r>
          <a:endParaRPr lang="en-US" sz="1000" kern="1200" dirty="0"/>
        </a:p>
      </dsp:txBody>
      <dsp:txXfrm>
        <a:off x="5036505" y="2520879"/>
        <a:ext cx="1600373" cy="936905"/>
      </dsp:txXfrm>
    </dsp:sp>
    <dsp:sp modelId="{CA38F7D7-E464-4CAE-AE54-4FE130154C61}">
      <dsp:nvSpPr>
        <dsp:cNvPr id="0" name=""/>
        <dsp:cNvSpPr/>
      </dsp:nvSpPr>
      <dsp:spPr>
        <a:xfrm rot="16200000">
          <a:off x="4722205" y="794152"/>
          <a:ext cx="1238886"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CA3821-8D6D-4DDF-91F3-08DAB6293B9A}">
      <dsp:nvSpPr>
        <dsp:cNvPr id="0" name=""/>
        <dsp:cNvSpPr/>
      </dsp:nvSpPr>
      <dsp:spPr>
        <a:xfrm>
          <a:off x="5007357" y="1247729"/>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Non-sequenced Deductions</a:t>
          </a:r>
          <a:endParaRPr lang="en-US" sz="1000" kern="1200" dirty="0"/>
        </a:p>
      </dsp:txBody>
      <dsp:txXfrm>
        <a:off x="5036505" y="1276877"/>
        <a:ext cx="1600373" cy="936905"/>
      </dsp:txXfrm>
    </dsp:sp>
    <dsp:sp modelId="{E46441B8-8868-4AA6-A03A-10D021BBAA38}">
      <dsp:nvSpPr>
        <dsp:cNvPr id="0" name=""/>
        <dsp:cNvSpPr/>
      </dsp:nvSpPr>
      <dsp:spPr>
        <a:xfrm>
          <a:off x="5344206" y="172151"/>
          <a:ext cx="2200915"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7F354A-C442-47E7-A87C-DD42CFD45503}">
      <dsp:nvSpPr>
        <dsp:cNvPr id="0" name=""/>
        <dsp:cNvSpPr/>
      </dsp:nvSpPr>
      <dsp:spPr>
        <a:xfrm>
          <a:off x="5007357" y="3727"/>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Nontaxable Benefits</a:t>
          </a:r>
          <a:endParaRPr lang="en-US" sz="1000" kern="1200" dirty="0"/>
        </a:p>
      </dsp:txBody>
      <dsp:txXfrm>
        <a:off x="5036505" y="32875"/>
        <a:ext cx="1600373" cy="936905"/>
      </dsp:txXfrm>
    </dsp:sp>
    <dsp:sp modelId="{68C793BB-3AEC-4FF5-9369-C9D98B0F0110}">
      <dsp:nvSpPr>
        <dsp:cNvPr id="0" name=""/>
        <dsp:cNvSpPr/>
      </dsp:nvSpPr>
      <dsp:spPr>
        <a:xfrm rot="5400000">
          <a:off x="6928236" y="794152"/>
          <a:ext cx="1238886" cy="14928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6E82C4-8659-449D-BBFA-7F0D59796F9A}">
      <dsp:nvSpPr>
        <dsp:cNvPr id="0" name=""/>
        <dsp:cNvSpPr/>
      </dsp:nvSpPr>
      <dsp:spPr>
        <a:xfrm>
          <a:off x="7213388" y="3727"/>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Advance Paybacks</a:t>
          </a:r>
          <a:endParaRPr lang="en-US" sz="1000" kern="1200" dirty="0"/>
        </a:p>
      </dsp:txBody>
      <dsp:txXfrm>
        <a:off x="7242536" y="32875"/>
        <a:ext cx="1600373" cy="936905"/>
      </dsp:txXfrm>
    </dsp:sp>
    <dsp:sp modelId="{4750913E-DA52-4F3C-9D3B-9E8D1AD58210}">
      <dsp:nvSpPr>
        <dsp:cNvPr id="0" name=""/>
        <dsp:cNvSpPr/>
      </dsp:nvSpPr>
      <dsp:spPr>
        <a:xfrm>
          <a:off x="7213388" y="1247729"/>
          <a:ext cx="1658669" cy="995201"/>
        </a:xfrm>
        <a:prstGeom prst="roundRect">
          <a:avLst>
            <a:gd name="adj" fmla="val 10000"/>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Net Pay</a:t>
          </a:r>
          <a:endParaRPr lang="en-US" sz="1000" kern="1200" dirty="0"/>
        </a:p>
      </dsp:txBody>
      <dsp:txXfrm>
        <a:off x="7242536" y="1276877"/>
        <a:ext cx="1600373" cy="936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2E646-EF20-4BBE-ADE6-1B5B35D79F05}">
      <dsp:nvSpPr>
        <dsp:cNvPr id="0" name=""/>
        <dsp:cNvSpPr/>
      </dsp:nvSpPr>
      <dsp:spPr>
        <a:xfrm>
          <a:off x="0" y="370546"/>
          <a:ext cx="5478446" cy="191835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5188" tIns="437388" rIns="42518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Dynamics GP first calculates the employee's gross pay based on their pay codes.</a:t>
          </a:r>
        </a:p>
        <a:p>
          <a:pPr marL="228600" lvl="1" indent="-228600" algn="l" defTabSz="933450">
            <a:lnSpc>
              <a:spcPct val="90000"/>
            </a:lnSpc>
            <a:spcBef>
              <a:spcPct val="0"/>
            </a:spcBef>
            <a:spcAft>
              <a:spcPct val="15000"/>
            </a:spcAft>
            <a:buChar char="•"/>
          </a:pPr>
          <a:r>
            <a:rPr lang="en-US" sz="2100" kern="1200" dirty="0"/>
            <a:t>Using our example: $78,000 </a:t>
          </a:r>
        </a:p>
      </dsp:txBody>
      <dsp:txXfrm>
        <a:off x="0" y="370546"/>
        <a:ext cx="5478446" cy="1918350"/>
      </dsp:txXfrm>
    </dsp:sp>
    <dsp:sp modelId="{DA779B5F-6AEB-42FD-B3ED-F248407C8EC3}">
      <dsp:nvSpPr>
        <dsp:cNvPr id="0" name=""/>
        <dsp:cNvSpPr/>
      </dsp:nvSpPr>
      <dsp:spPr>
        <a:xfrm>
          <a:off x="273922" y="60586"/>
          <a:ext cx="3834912" cy="61992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951" tIns="0" rIns="144951" bIns="0" numCol="1" spcCol="1270" anchor="ctr" anchorCtr="0">
          <a:noAutofit/>
        </a:bodyPr>
        <a:lstStyle/>
        <a:p>
          <a:pPr marL="0" lvl="0" indent="0" algn="l" defTabSz="889000">
            <a:lnSpc>
              <a:spcPct val="90000"/>
            </a:lnSpc>
            <a:spcBef>
              <a:spcPct val="0"/>
            </a:spcBef>
            <a:spcAft>
              <a:spcPct val="35000"/>
            </a:spcAft>
            <a:buNone/>
          </a:pPr>
          <a:r>
            <a:rPr lang="en-US" sz="2000" b="1" kern="1200" dirty="0"/>
            <a:t>Gross Pay Calculation</a:t>
          </a:r>
        </a:p>
      </dsp:txBody>
      <dsp:txXfrm>
        <a:off x="304184" y="90848"/>
        <a:ext cx="3774388" cy="559396"/>
      </dsp:txXfrm>
    </dsp:sp>
    <dsp:sp modelId="{BF7DFD6A-3707-4C6B-8F6B-C8CEC885B4F5}">
      <dsp:nvSpPr>
        <dsp:cNvPr id="0" name=""/>
        <dsp:cNvSpPr/>
      </dsp:nvSpPr>
      <dsp:spPr>
        <a:xfrm>
          <a:off x="0" y="2712256"/>
          <a:ext cx="5478446" cy="1885275"/>
        </a:xfrm>
        <a:prstGeom prst="rect">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5188" tIns="437388" rIns="42518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This is pulled from the Employee Benefit Card. If they are subjected to FICA then the FICA Soc Sec or FICA Medicare will be checked. </a:t>
          </a:r>
        </a:p>
      </dsp:txBody>
      <dsp:txXfrm>
        <a:off x="0" y="2712256"/>
        <a:ext cx="5478446" cy="1885275"/>
      </dsp:txXfrm>
    </dsp:sp>
    <dsp:sp modelId="{F2014F54-270D-4682-922D-29D9FD0229F6}">
      <dsp:nvSpPr>
        <dsp:cNvPr id="0" name=""/>
        <dsp:cNvSpPr/>
      </dsp:nvSpPr>
      <dsp:spPr>
        <a:xfrm>
          <a:off x="273922" y="2402296"/>
          <a:ext cx="3834912" cy="61992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951" tIns="0" rIns="144951" bIns="0" numCol="1" spcCol="1270" anchor="ctr" anchorCtr="0">
          <a:noAutofit/>
        </a:bodyPr>
        <a:lstStyle/>
        <a:p>
          <a:pPr marL="0" lvl="0" indent="0" algn="l" defTabSz="889000">
            <a:lnSpc>
              <a:spcPct val="90000"/>
            </a:lnSpc>
            <a:spcBef>
              <a:spcPct val="0"/>
            </a:spcBef>
            <a:spcAft>
              <a:spcPct val="35000"/>
            </a:spcAft>
            <a:buNone/>
          </a:pPr>
          <a:r>
            <a:rPr lang="en-US" sz="2000" b="1" kern="1200" dirty="0"/>
            <a:t>Taxable Wages</a:t>
          </a:r>
        </a:p>
      </dsp:txBody>
      <dsp:txXfrm>
        <a:off x="304184" y="2432558"/>
        <a:ext cx="3774388"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02A22-5E27-4B06-89A3-2B405C28641D}">
      <dsp:nvSpPr>
        <dsp:cNvPr id="0" name=""/>
        <dsp:cNvSpPr/>
      </dsp:nvSpPr>
      <dsp:spPr>
        <a:xfrm>
          <a:off x="0" y="381926"/>
          <a:ext cx="5262482" cy="4195800"/>
        </a:xfrm>
        <a:prstGeom prst="rect">
          <a:avLst/>
        </a:prstGeom>
        <a:solidFill>
          <a:schemeClr val="lt1">
            <a:alpha val="90000"/>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8427" tIns="374904" rIns="408427" bIns="128016" numCol="1" spcCol="1270" anchor="t" anchorCtr="0">
          <a:noAutofit/>
        </a:bodyPr>
        <a:lstStyle/>
        <a:p>
          <a:pPr marL="171450" lvl="1" indent="-171450" algn="l" defTabSz="800100">
            <a:lnSpc>
              <a:spcPct val="90000"/>
            </a:lnSpc>
            <a:spcBef>
              <a:spcPct val="0"/>
            </a:spcBef>
            <a:spcAft>
              <a:spcPts val="1200"/>
            </a:spcAft>
            <a:buChar char="•"/>
          </a:pPr>
          <a:r>
            <a:rPr lang="en-US" sz="1800" b="1" kern="1200" dirty="0"/>
            <a:t>Social Security: </a:t>
          </a:r>
          <a:r>
            <a:rPr lang="en-US" sz="1800" kern="1200" dirty="0"/>
            <a:t>A fixed rate of 6.2% up to the annual Social Security wage limit, which is $176,100 for 2025.</a:t>
          </a:r>
        </a:p>
        <a:p>
          <a:pPr marL="171450" lvl="1" indent="-171450" algn="l" defTabSz="800100">
            <a:lnSpc>
              <a:spcPct val="90000"/>
            </a:lnSpc>
            <a:spcBef>
              <a:spcPct val="0"/>
            </a:spcBef>
            <a:spcAft>
              <a:spcPts val="1200"/>
            </a:spcAft>
            <a:buChar char="•"/>
          </a:pPr>
          <a:r>
            <a:rPr lang="en-US" sz="1800" b="1" kern="1200" dirty="0"/>
            <a:t>Medicare: </a:t>
          </a:r>
          <a:r>
            <a:rPr lang="en-US" sz="1800" kern="1200" dirty="0"/>
            <a:t>A fixed rate of 1.45% is applied to all taxable wages, as there is no wage limit for Medicare taxes.</a:t>
          </a:r>
        </a:p>
        <a:p>
          <a:pPr marL="171450" lvl="1" indent="-171450" algn="l" defTabSz="800100">
            <a:lnSpc>
              <a:spcPct val="90000"/>
            </a:lnSpc>
            <a:spcBef>
              <a:spcPct val="0"/>
            </a:spcBef>
            <a:spcAft>
              <a:spcPts val="1200"/>
            </a:spcAft>
            <a:buFont typeface="Arial" panose="020B0604020202020204" pitchFamily="34" charset="0"/>
            <a:buChar char="•"/>
          </a:pPr>
          <a:r>
            <a:rPr lang="en-US" sz="1800" b="1" i="0" kern="1200" dirty="0"/>
            <a:t>Additional Medicare Tax: </a:t>
          </a:r>
          <a:r>
            <a:rPr lang="en-US" sz="1800" b="0" i="0" kern="1200" dirty="0"/>
            <a:t>For individuals exceeding certain income thresholds ($200,000 for single filers, $250,000 for married filing jointly, etc.), an additional 0.9% Medicare tax is applied to the income above those thresholds.</a:t>
          </a:r>
          <a:endParaRPr lang="en-US" sz="1800" b="0" kern="1200" dirty="0"/>
        </a:p>
      </dsp:txBody>
      <dsp:txXfrm>
        <a:off x="0" y="381926"/>
        <a:ext cx="5262482" cy="4195800"/>
      </dsp:txXfrm>
    </dsp:sp>
    <dsp:sp modelId="{85388F1C-D8C5-4F8B-8052-A5D8E7EA9676}">
      <dsp:nvSpPr>
        <dsp:cNvPr id="0" name=""/>
        <dsp:cNvSpPr/>
      </dsp:nvSpPr>
      <dsp:spPr>
        <a:xfrm>
          <a:off x="263124" y="98318"/>
          <a:ext cx="3683737" cy="53136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237" tIns="0" rIns="139237" bIns="0" numCol="1" spcCol="1270" anchor="ctr" anchorCtr="0">
          <a:noAutofit/>
        </a:bodyPr>
        <a:lstStyle/>
        <a:p>
          <a:pPr marL="0" lvl="0" indent="0" algn="l" defTabSz="800100">
            <a:lnSpc>
              <a:spcPct val="90000"/>
            </a:lnSpc>
            <a:spcBef>
              <a:spcPct val="0"/>
            </a:spcBef>
            <a:spcAft>
              <a:spcPct val="35000"/>
            </a:spcAft>
            <a:buNone/>
          </a:pPr>
          <a:r>
            <a:rPr lang="en-US" sz="1800" b="1" kern="1200" dirty="0"/>
            <a:t>Applying FICA Rates</a:t>
          </a:r>
          <a:endParaRPr lang="en-US" sz="1800" kern="1200" dirty="0"/>
        </a:p>
      </dsp:txBody>
      <dsp:txXfrm>
        <a:off x="289063" y="124257"/>
        <a:ext cx="3631859"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1B744-3554-44F1-B4C5-07ED66B24995}">
      <dsp:nvSpPr>
        <dsp:cNvPr id="0" name=""/>
        <dsp:cNvSpPr/>
      </dsp:nvSpPr>
      <dsp:spPr>
        <a:xfrm>
          <a:off x="0" y="103469"/>
          <a:ext cx="5278964" cy="540540"/>
        </a:xfrm>
        <a:prstGeom prst="roundRect">
          <a:avLst/>
        </a:prstGeom>
        <a:solidFill>
          <a:schemeClr val="accent1">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Gross Wages</a:t>
          </a:r>
        </a:p>
      </dsp:txBody>
      <dsp:txXfrm>
        <a:off x="26387" y="129856"/>
        <a:ext cx="5226190" cy="487766"/>
      </dsp:txXfrm>
    </dsp:sp>
    <dsp:sp modelId="{EE2FEA5D-546D-4A48-9718-3EFF5FA6209A}">
      <dsp:nvSpPr>
        <dsp:cNvPr id="0" name=""/>
        <dsp:cNvSpPr/>
      </dsp:nvSpPr>
      <dsp:spPr>
        <a:xfrm>
          <a:off x="0" y="644009"/>
          <a:ext cx="5278964"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Taxable Wages = $78,000 </a:t>
          </a:r>
        </a:p>
      </dsp:txBody>
      <dsp:txXfrm>
        <a:off x="0" y="644009"/>
        <a:ext cx="5278964" cy="347760"/>
      </dsp:txXfrm>
    </dsp:sp>
    <dsp:sp modelId="{F405C4D5-1FD1-4B51-9C71-1AFE3638E2C5}">
      <dsp:nvSpPr>
        <dsp:cNvPr id="0" name=""/>
        <dsp:cNvSpPr/>
      </dsp:nvSpPr>
      <dsp:spPr>
        <a:xfrm>
          <a:off x="0" y="991769"/>
          <a:ext cx="5278964" cy="540540"/>
        </a:xfrm>
        <a:prstGeom prst="roundRect">
          <a:avLst/>
        </a:prstGeom>
        <a:solidFill>
          <a:schemeClr val="accent1">
            <a:shade val="80000"/>
            <a:hueOff val="195470"/>
            <a:satOff val="-17082"/>
            <a:lumOff val="1217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2025 Question</a:t>
          </a:r>
        </a:p>
      </dsp:txBody>
      <dsp:txXfrm>
        <a:off x="26387" y="1018156"/>
        <a:ext cx="5226190" cy="487766"/>
      </dsp:txXfrm>
    </dsp:sp>
    <dsp:sp modelId="{B371BFDC-94EF-4348-9013-F897413AC014}">
      <dsp:nvSpPr>
        <dsp:cNvPr id="0" name=""/>
        <dsp:cNvSpPr/>
      </dsp:nvSpPr>
      <dsp:spPr>
        <a:xfrm>
          <a:off x="0" y="1532309"/>
          <a:ext cx="5278964" cy="89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Is income less than $176,100?</a:t>
          </a:r>
        </a:p>
        <a:p>
          <a:pPr marL="171450" lvl="1" indent="-171450" algn="l" defTabSz="711200">
            <a:lnSpc>
              <a:spcPct val="90000"/>
            </a:lnSpc>
            <a:spcBef>
              <a:spcPct val="0"/>
            </a:spcBef>
            <a:spcAft>
              <a:spcPct val="20000"/>
            </a:spcAft>
            <a:buChar char="•"/>
          </a:pPr>
          <a:r>
            <a:rPr lang="en-US" sz="1600" kern="1200" dirty="0"/>
            <a:t>If no then take full amount.</a:t>
          </a:r>
        </a:p>
        <a:p>
          <a:pPr marL="171450" lvl="1" indent="-171450" algn="l" defTabSz="711200">
            <a:lnSpc>
              <a:spcPct val="90000"/>
            </a:lnSpc>
            <a:spcBef>
              <a:spcPct val="0"/>
            </a:spcBef>
            <a:spcAft>
              <a:spcPct val="20000"/>
            </a:spcAft>
            <a:buChar char="•"/>
          </a:pPr>
          <a:r>
            <a:rPr lang="en-US" sz="1600" kern="1200" dirty="0"/>
            <a:t>If yes then take up to $176,100.</a:t>
          </a:r>
        </a:p>
      </dsp:txBody>
      <dsp:txXfrm>
        <a:off x="0" y="1532309"/>
        <a:ext cx="5278964" cy="891134"/>
      </dsp:txXfrm>
    </dsp:sp>
    <dsp:sp modelId="{CF0525F4-E11D-41DD-9548-F0D9BE3966F6}">
      <dsp:nvSpPr>
        <dsp:cNvPr id="0" name=""/>
        <dsp:cNvSpPr/>
      </dsp:nvSpPr>
      <dsp:spPr>
        <a:xfrm>
          <a:off x="0" y="2423444"/>
          <a:ext cx="5278964" cy="540540"/>
        </a:xfrm>
        <a:prstGeom prst="roundRect">
          <a:avLst/>
        </a:prstGeom>
        <a:solidFill>
          <a:schemeClr val="accent1">
            <a:shade val="80000"/>
            <a:hueOff val="390941"/>
            <a:satOff val="-34163"/>
            <a:lumOff val="2435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Calculate Annual Withholding</a:t>
          </a:r>
        </a:p>
      </dsp:txBody>
      <dsp:txXfrm>
        <a:off x="26387" y="2449831"/>
        <a:ext cx="5226190" cy="487766"/>
      </dsp:txXfrm>
    </dsp:sp>
    <dsp:sp modelId="{97B3ACB1-A9D8-469C-8AFA-72B5A3800FFF}">
      <dsp:nvSpPr>
        <dsp:cNvPr id="0" name=""/>
        <dsp:cNvSpPr/>
      </dsp:nvSpPr>
      <dsp:spPr>
        <a:xfrm>
          <a:off x="0" y="2963984"/>
          <a:ext cx="5278964"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$78,000 × 0.062 = $4,836.00</a:t>
          </a:r>
        </a:p>
      </dsp:txBody>
      <dsp:txXfrm>
        <a:off x="0" y="2963984"/>
        <a:ext cx="5278964" cy="347760"/>
      </dsp:txXfrm>
    </dsp:sp>
    <dsp:sp modelId="{16097456-07D4-433B-8002-1964188247DE}">
      <dsp:nvSpPr>
        <dsp:cNvPr id="0" name=""/>
        <dsp:cNvSpPr/>
      </dsp:nvSpPr>
      <dsp:spPr>
        <a:xfrm>
          <a:off x="0" y="3311744"/>
          <a:ext cx="5278964" cy="540540"/>
        </a:xfrm>
        <a:prstGeom prst="roundRect">
          <a:avLst/>
        </a:prstGeom>
        <a:solidFill>
          <a:schemeClr val="accent1">
            <a:shade val="80000"/>
            <a:hueOff val="586411"/>
            <a:satOff val="-51245"/>
            <a:lumOff val="3653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Calculate Per Pay</a:t>
          </a:r>
        </a:p>
      </dsp:txBody>
      <dsp:txXfrm>
        <a:off x="26387" y="3338131"/>
        <a:ext cx="5226190" cy="487766"/>
      </dsp:txXfrm>
    </dsp:sp>
    <dsp:sp modelId="{8A3244FE-3622-4AEE-ADDF-46DB6BDD7620}">
      <dsp:nvSpPr>
        <dsp:cNvPr id="0" name=""/>
        <dsp:cNvSpPr/>
      </dsp:nvSpPr>
      <dsp:spPr>
        <a:xfrm>
          <a:off x="0" y="3852284"/>
          <a:ext cx="5278964"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$4836.00 / 26 = $186</a:t>
          </a:r>
        </a:p>
      </dsp:txBody>
      <dsp:txXfrm>
        <a:off x="0" y="3852284"/>
        <a:ext cx="5278964" cy="347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74624-210C-400E-A03A-0AA570B3084A}">
      <dsp:nvSpPr>
        <dsp:cNvPr id="0" name=""/>
        <dsp:cNvSpPr/>
      </dsp:nvSpPr>
      <dsp:spPr>
        <a:xfrm>
          <a:off x="0" y="34956"/>
          <a:ext cx="5494115" cy="561600"/>
        </a:xfrm>
        <a:prstGeom prst="roundRect">
          <a:avLst/>
        </a:prstGeom>
        <a:solidFill>
          <a:schemeClr val="accent1">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Gross Wages</a:t>
          </a:r>
        </a:p>
      </dsp:txBody>
      <dsp:txXfrm>
        <a:off x="27415" y="62371"/>
        <a:ext cx="5439285" cy="506770"/>
      </dsp:txXfrm>
    </dsp:sp>
    <dsp:sp modelId="{3DD8785C-4C0D-4492-92B2-C1C5B367465D}">
      <dsp:nvSpPr>
        <dsp:cNvPr id="0" name=""/>
        <dsp:cNvSpPr/>
      </dsp:nvSpPr>
      <dsp:spPr>
        <a:xfrm>
          <a:off x="0" y="596556"/>
          <a:ext cx="5494115"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38"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Taxable Wages = $78,000 </a:t>
          </a:r>
        </a:p>
      </dsp:txBody>
      <dsp:txXfrm>
        <a:off x="0" y="596556"/>
        <a:ext cx="5494115" cy="496800"/>
      </dsp:txXfrm>
    </dsp:sp>
    <dsp:sp modelId="{5384B182-7F8A-4628-8083-55544F3C9486}">
      <dsp:nvSpPr>
        <dsp:cNvPr id="0" name=""/>
        <dsp:cNvSpPr/>
      </dsp:nvSpPr>
      <dsp:spPr>
        <a:xfrm>
          <a:off x="0" y="1093356"/>
          <a:ext cx="5494115" cy="561600"/>
        </a:xfrm>
        <a:prstGeom prst="roundRect">
          <a:avLst/>
        </a:prstGeom>
        <a:solidFill>
          <a:schemeClr val="accent1">
            <a:shade val="80000"/>
            <a:hueOff val="195470"/>
            <a:satOff val="-17082"/>
            <a:lumOff val="1217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2025 Question</a:t>
          </a:r>
        </a:p>
      </dsp:txBody>
      <dsp:txXfrm>
        <a:off x="27415" y="1120771"/>
        <a:ext cx="5439285" cy="506770"/>
      </dsp:txXfrm>
    </dsp:sp>
    <dsp:sp modelId="{A87A8834-BD10-46D8-B262-83AFB8D6B269}">
      <dsp:nvSpPr>
        <dsp:cNvPr id="0" name=""/>
        <dsp:cNvSpPr/>
      </dsp:nvSpPr>
      <dsp:spPr>
        <a:xfrm>
          <a:off x="0" y="1654956"/>
          <a:ext cx="5494115"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38"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No wage cap at this level (the additional 0.9% surtax only applies if wages exceed $200,000 for single filers).</a:t>
          </a:r>
        </a:p>
      </dsp:txBody>
      <dsp:txXfrm>
        <a:off x="0" y="1654956"/>
        <a:ext cx="5494115" cy="496800"/>
      </dsp:txXfrm>
    </dsp:sp>
    <dsp:sp modelId="{C9FFCC71-B8A4-4995-9761-AD18544A649C}">
      <dsp:nvSpPr>
        <dsp:cNvPr id="0" name=""/>
        <dsp:cNvSpPr/>
      </dsp:nvSpPr>
      <dsp:spPr>
        <a:xfrm>
          <a:off x="0" y="2151756"/>
          <a:ext cx="5494115" cy="561600"/>
        </a:xfrm>
        <a:prstGeom prst="roundRect">
          <a:avLst/>
        </a:prstGeom>
        <a:solidFill>
          <a:schemeClr val="accent1">
            <a:shade val="80000"/>
            <a:hueOff val="390941"/>
            <a:satOff val="-34163"/>
            <a:lumOff val="2435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Calculate Annual Withholding </a:t>
          </a:r>
          <a:r>
            <a:rPr lang="en-US" sz="1400" b="0" kern="1200" dirty="0"/>
            <a:t>(Employee Portion)</a:t>
          </a:r>
        </a:p>
      </dsp:txBody>
      <dsp:txXfrm>
        <a:off x="27415" y="2179171"/>
        <a:ext cx="5439285" cy="506770"/>
      </dsp:txXfrm>
    </dsp:sp>
    <dsp:sp modelId="{432017A6-6B86-4C7A-85F6-C462F9CF308E}">
      <dsp:nvSpPr>
        <dsp:cNvPr id="0" name=""/>
        <dsp:cNvSpPr/>
      </dsp:nvSpPr>
      <dsp:spPr>
        <a:xfrm>
          <a:off x="0" y="2713356"/>
          <a:ext cx="5494115"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38"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$78,000 × 0.0145 = $1,131</a:t>
          </a:r>
        </a:p>
      </dsp:txBody>
      <dsp:txXfrm>
        <a:off x="0" y="2713356"/>
        <a:ext cx="5494115" cy="496800"/>
      </dsp:txXfrm>
    </dsp:sp>
    <dsp:sp modelId="{A91AD1F9-ED59-4C39-A71F-BE8E33902552}">
      <dsp:nvSpPr>
        <dsp:cNvPr id="0" name=""/>
        <dsp:cNvSpPr/>
      </dsp:nvSpPr>
      <dsp:spPr>
        <a:xfrm>
          <a:off x="0" y="3210156"/>
          <a:ext cx="5494115" cy="561600"/>
        </a:xfrm>
        <a:prstGeom prst="roundRect">
          <a:avLst/>
        </a:prstGeom>
        <a:solidFill>
          <a:schemeClr val="accent1">
            <a:shade val="80000"/>
            <a:hueOff val="586411"/>
            <a:satOff val="-51245"/>
            <a:lumOff val="3653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Calculate Per Pay</a:t>
          </a:r>
        </a:p>
      </dsp:txBody>
      <dsp:txXfrm>
        <a:off x="27415" y="3237571"/>
        <a:ext cx="5439285" cy="506770"/>
      </dsp:txXfrm>
    </dsp:sp>
    <dsp:sp modelId="{01B23DED-E087-42EF-B2A7-1CDB0A56BB87}">
      <dsp:nvSpPr>
        <dsp:cNvPr id="0" name=""/>
        <dsp:cNvSpPr/>
      </dsp:nvSpPr>
      <dsp:spPr>
        <a:xfrm>
          <a:off x="0" y="3771756"/>
          <a:ext cx="5494115"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38"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$1,131/ 26 = $43.50</a:t>
          </a:r>
        </a:p>
      </dsp:txBody>
      <dsp:txXfrm>
        <a:off x="0" y="3771756"/>
        <a:ext cx="5494115" cy="496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623BC-0E57-4186-AE41-830FD7E57552}">
      <dsp:nvSpPr>
        <dsp:cNvPr id="0" name=""/>
        <dsp:cNvSpPr/>
      </dsp:nvSpPr>
      <dsp:spPr>
        <a:xfrm>
          <a:off x="0" y="1625600"/>
          <a:ext cx="10160000" cy="2167466"/>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97C75-50BF-4099-8F7D-40CA2487E2A9}">
      <dsp:nvSpPr>
        <dsp:cNvPr id="0" name=""/>
        <dsp:cNvSpPr/>
      </dsp:nvSpPr>
      <dsp:spPr>
        <a:xfrm>
          <a:off x="2511" y="0"/>
          <a:ext cx="146223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Detect</a:t>
          </a:r>
        </a:p>
      </dsp:txBody>
      <dsp:txXfrm>
        <a:off x="2511" y="0"/>
        <a:ext cx="1462236" cy="2167466"/>
      </dsp:txXfrm>
    </dsp:sp>
    <dsp:sp modelId="{B66F8E62-85C3-4A25-9D5E-5DFB2A627CF6}">
      <dsp:nvSpPr>
        <dsp:cNvPr id="0" name=""/>
        <dsp:cNvSpPr/>
      </dsp:nvSpPr>
      <dsp:spPr>
        <a:xfrm>
          <a:off x="462696" y="2438400"/>
          <a:ext cx="541866" cy="541866"/>
        </a:xfrm>
        <a:prstGeom prst="ellips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FD6336-C4A1-4B3D-B026-DDCBF8181F53}">
      <dsp:nvSpPr>
        <dsp:cNvPr id="0" name=""/>
        <dsp:cNvSpPr/>
      </dsp:nvSpPr>
      <dsp:spPr>
        <a:xfrm>
          <a:off x="1537859" y="3251200"/>
          <a:ext cx="146223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Diagnose</a:t>
          </a:r>
        </a:p>
      </dsp:txBody>
      <dsp:txXfrm>
        <a:off x="1537859" y="3251200"/>
        <a:ext cx="1462236" cy="2167466"/>
      </dsp:txXfrm>
    </dsp:sp>
    <dsp:sp modelId="{DEB6D2F1-E240-4652-8B37-0A912161C3BA}">
      <dsp:nvSpPr>
        <dsp:cNvPr id="0" name=""/>
        <dsp:cNvSpPr/>
      </dsp:nvSpPr>
      <dsp:spPr>
        <a:xfrm>
          <a:off x="1998044" y="2438400"/>
          <a:ext cx="541866" cy="541866"/>
        </a:xfrm>
        <a:prstGeom prst="ellipse">
          <a:avLst/>
        </a:prstGeom>
        <a:solidFill>
          <a:schemeClr val="accent4">
            <a:hueOff val="2830316"/>
            <a:satOff val="-9908"/>
            <a:lumOff val="-682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81BF2-D8CA-4B41-B2F9-A2ACC7E5E2EA}">
      <dsp:nvSpPr>
        <dsp:cNvPr id="0" name=""/>
        <dsp:cNvSpPr/>
      </dsp:nvSpPr>
      <dsp:spPr>
        <a:xfrm>
          <a:off x="3073207" y="0"/>
          <a:ext cx="146223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t>Decide Fix Path</a:t>
          </a:r>
          <a:endParaRPr lang="en-US" sz="2000" kern="1200" dirty="0"/>
        </a:p>
      </dsp:txBody>
      <dsp:txXfrm>
        <a:off x="3073207" y="0"/>
        <a:ext cx="1462236" cy="2167466"/>
      </dsp:txXfrm>
    </dsp:sp>
    <dsp:sp modelId="{BF1B97A7-5186-40D5-AFCF-D4F517F02894}">
      <dsp:nvSpPr>
        <dsp:cNvPr id="0" name=""/>
        <dsp:cNvSpPr/>
      </dsp:nvSpPr>
      <dsp:spPr>
        <a:xfrm>
          <a:off x="3533392" y="2438400"/>
          <a:ext cx="541866" cy="541866"/>
        </a:xfrm>
        <a:prstGeom prst="ellipse">
          <a:avLst/>
        </a:prstGeom>
        <a:solidFill>
          <a:schemeClr val="accent4">
            <a:hueOff val="5660631"/>
            <a:satOff val="-19816"/>
            <a:lumOff val="-1364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E8C97-A356-4410-9762-24765B45D41C}">
      <dsp:nvSpPr>
        <dsp:cNvPr id="0" name=""/>
        <dsp:cNvSpPr/>
      </dsp:nvSpPr>
      <dsp:spPr>
        <a:xfrm>
          <a:off x="4608555" y="3251200"/>
          <a:ext cx="146223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t>Apply Fix</a:t>
          </a:r>
          <a:endParaRPr lang="en-US" sz="2000" kern="1200" dirty="0"/>
        </a:p>
      </dsp:txBody>
      <dsp:txXfrm>
        <a:off x="4608555" y="3251200"/>
        <a:ext cx="1462236" cy="2167466"/>
      </dsp:txXfrm>
    </dsp:sp>
    <dsp:sp modelId="{9954C446-DF22-49B4-A58E-46AA8E5538D3}">
      <dsp:nvSpPr>
        <dsp:cNvPr id="0" name=""/>
        <dsp:cNvSpPr/>
      </dsp:nvSpPr>
      <dsp:spPr>
        <a:xfrm>
          <a:off x="5068740" y="2438400"/>
          <a:ext cx="541866" cy="541866"/>
        </a:xfrm>
        <a:prstGeom prst="ellipse">
          <a:avLst/>
        </a:prstGeom>
        <a:solidFill>
          <a:schemeClr val="accent4">
            <a:hueOff val="8490948"/>
            <a:satOff val="-29724"/>
            <a:lumOff val="-2047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3F9C0-42FA-44A7-849A-1B341C204C0A}">
      <dsp:nvSpPr>
        <dsp:cNvPr id="0" name=""/>
        <dsp:cNvSpPr/>
      </dsp:nvSpPr>
      <dsp:spPr>
        <a:xfrm>
          <a:off x="6143904" y="0"/>
          <a:ext cx="146223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Validate</a:t>
          </a:r>
        </a:p>
      </dsp:txBody>
      <dsp:txXfrm>
        <a:off x="6143904" y="0"/>
        <a:ext cx="1462236" cy="2167466"/>
      </dsp:txXfrm>
    </dsp:sp>
    <dsp:sp modelId="{6AE70BCB-9F4D-41AC-A11A-FDB4A18221E9}">
      <dsp:nvSpPr>
        <dsp:cNvPr id="0" name=""/>
        <dsp:cNvSpPr/>
      </dsp:nvSpPr>
      <dsp:spPr>
        <a:xfrm>
          <a:off x="6604088" y="2438400"/>
          <a:ext cx="541866" cy="541866"/>
        </a:xfrm>
        <a:prstGeom prst="ellipse">
          <a:avLst/>
        </a:prstGeom>
        <a:solidFill>
          <a:schemeClr val="accent4">
            <a:hueOff val="11321263"/>
            <a:satOff val="-39632"/>
            <a:lumOff val="-2729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91B54E-B100-48A1-830E-84F16E9C9390}">
      <dsp:nvSpPr>
        <dsp:cNvPr id="0" name=""/>
        <dsp:cNvSpPr/>
      </dsp:nvSpPr>
      <dsp:spPr>
        <a:xfrm>
          <a:off x="7679252" y="3251200"/>
          <a:ext cx="146223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t>Document/Prevent</a:t>
          </a:r>
          <a:endParaRPr lang="en-US" sz="2000" kern="1200" dirty="0"/>
        </a:p>
      </dsp:txBody>
      <dsp:txXfrm>
        <a:off x="7679252" y="3251200"/>
        <a:ext cx="1462236" cy="2167466"/>
      </dsp:txXfrm>
    </dsp:sp>
    <dsp:sp modelId="{3CB63531-382D-48E0-89C5-1D8A2F0EEAA8}">
      <dsp:nvSpPr>
        <dsp:cNvPr id="0" name=""/>
        <dsp:cNvSpPr/>
      </dsp:nvSpPr>
      <dsp:spPr>
        <a:xfrm>
          <a:off x="8139437" y="2438400"/>
          <a:ext cx="541866" cy="541866"/>
        </a:xfrm>
        <a:prstGeom prst="ellipse">
          <a:avLst/>
        </a:prstGeom>
        <a:solidFill>
          <a:schemeClr val="accent4">
            <a:hueOff val="14151578"/>
            <a:satOff val="-49540"/>
            <a:lumOff val="-3411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0D4AE-2B0B-48D0-91E9-C4F570C00C45}">
      <dsp:nvSpPr>
        <dsp:cNvPr id="0" name=""/>
        <dsp:cNvSpPr/>
      </dsp:nvSpPr>
      <dsp:spPr>
        <a:xfrm>
          <a:off x="5072" y="2599538"/>
          <a:ext cx="1572347" cy="1031852"/>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Correct setup</a:t>
          </a:r>
        </a:p>
      </dsp:txBody>
      <dsp:txXfrm>
        <a:off x="35294" y="2629760"/>
        <a:ext cx="1511903" cy="971408"/>
      </dsp:txXfrm>
    </dsp:sp>
    <dsp:sp modelId="{44C3C1A4-A3D3-4028-8247-C090EBC5204A}">
      <dsp:nvSpPr>
        <dsp:cNvPr id="0" name=""/>
        <dsp:cNvSpPr/>
      </dsp:nvSpPr>
      <dsp:spPr>
        <a:xfrm>
          <a:off x="1734653" y="2920493"/>
          <a:ext cx="333337" cy="38994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34653" y="2998481"/>
        <a:ext cx="233336" cy="233966"/>
      </dsp:txXfrm>
    </dsp:sp>
    <dsp:sp modelId="{BF68FA6E-27DA-4DD6-B09D-B34A5AA96896}">
      <dsp:nvSpPr>
        <dsp:cNvPr id="0" name=""/>
        <dsp:cNvSpPr/>
      </dsp:nvSpPr>
      <dsp:spPr>
        <a:xfrm>
          <a:off x="2206358" y="2599538"/>
          <a:ext cx="1572347" cy="1031852"/>
        </a:xfrm>
        <a:prstGeom prst="roundRect">
          <a:avLst>
            <a:gd name="adj" fmla="val 10000"/>
          </a:avLst>
        </a:prstGeom>
        <a:solidFill>
          <a:schemeClr val="accent4">
            <a:hueOff val="3537895"/>
            <a:satOff val="-12385"/>
            <a:lumOff val="-852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Re-create ACH</a:t>
          </a:r>
        </a:p>
      </dsp:txBody>
      <dsp:txXfrm>
        <a:off x="2236580" y="2629760"/>
        <a:ext cx="1511903" cy="971408"/>
      </dsp:txXfrm>
    </dsp:sp>
    <dsp:sp modelId="{2A91A528-135E-4218-B185-2C76B0A0A146}">
      <dsp:nvSpPr>
        <dsp:cNvPr id="0" name=""/>
        <dsp:cNvSpPr/>
      </dsp:nvSpPr>
      <dsp:spPr>
        <a:xfrm>
          <a:off x="3935939" y="2920493"/>
          <a:ext cx="333337" cy="389942"/>
        </a:xfrm>
        <a:prstGeom prst="rightArrow">
          <a:avLst>
            <a:gd name="adj1" fmla="val 60000"/>
            <a:gd name="adj2" fmla="val 50000"/>
          </a:avLst>
        </a:prstGeom>
        <a:solidFill>
          <a:schemeClr val="accent4">
            <a:hueOff val="4717193"/>
            <a:satOff val="-16513"/>
            <a:lumOff val="-113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35939" y="2998481"/>
        <a:ext cx="233336" cy="233966"/>
      </dsp:txXfrm>
    </dsp:sp>
    <dsp:sp modelId="{D1BAED5B-8ABF-4FDB-A2E7-7333FA475594}">
      <dsp:nvSpPr>
        <dsp:cNvPr id="0" name=""/>
        <dsp:cNvSpPr/>
      </dsp:nvSpPr>
      <dsp:spPr>
        <a:xfrm>
          <a:off x="4407643" y="2599538"/>
          <a:ext cx="1572347" cy="1031852"/>
        </a:xfrm>
        <a:prstGeom prst="roundRect">
          <a:avLst>
            <a:gd name="adj" fmla="val 10000"/>
          </a:avLst>
        </a:prstGeom>
        <a:solidFill>
          <a:schemeClr val="accent4">
            <a:hueOff val="7075789"/>
            <a:satOff val="-24770"/>
            <a:lumOff val="-170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Verify bank totals</a:t>
          </a:r>
        </a:p>
      </dsp:txBody>
      <dsp:txXfrm>
        <a:off x="4437865" y="2629760"/>
        <a:ext cx="1511903" cy="971408"/>
      </dsp:txXfrm>
    </dsp:sp>
    <dsp:sp modelId="{A088311C-219C-46D6-A266-0AAC43220E3A}">
      <dsp:nvSpPr>
        <dsp:cNvPr id="0" name=""/>
        <dsp:cNvSpPr/>
      </dsp:nvSpPr>
      <dsp:spPr>
        <a:xfrm>
          <a:off x="6137225" y="2920493"/>
          <a:ext cx="333337" cy="389942"/>
        </a:xfrm>
        <a:prstGeom prst="rightArrow">
          <a:avLst>
            <a:gd name="adj1" fmla="val 60000"/>
            <a:gd name="adj2" fmla="val 50000"/>
          </a:avLst>
        </a:prstGeom>
        <a:solidFill>
          <a:schemeClr val="accent4">
            <a:hueOff val="9434386"/>
            <a:satOff val="-33027"/>
            <a:lumOff val="-2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37225" y="2998481"/>
        <a:ext cx="233336" cy="233966"/>
      </dsp:txXfrm>
    </dsp:sp>
    <dsp:sp modelId="{A3117344-6D83-4C89-AE21-2397C30ECD1E}">
      <dsp:nvSpPr>
        <dsp:cNvPr id="0" name=""/>
        <dsp:cNvSpPr/>
      </dsp:nvSpPr>
      <dsp:spPr>
        <a:xfrm>
          <a:off x="6608929" y="2599538"/>
          <a:ext cx="1572347" cy="1031852"/>
        </a:xfrm>
        <a:prstGeom prst="roundRect">
          <a:avLst>
            <a:gd name="adj" fmla="val 10000"/>
          </a:avLst>
        </a:prstGeom>
        <a:solidFill>
          <a:schemeClr val="accent4">
            <a:hueOff val="10613684"/>
            <a:satOff val="-37155"/>
            <a:lumOff val="-2558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Void stray checks if needed</a:t>
          </a:r>
        </a:p>
      </dsp:txBody>
      <dsp:txXfrm>
        <a:off x="6639151" y="2629760"/>
        <a:ext cx="1511903" cy="971408"/>
      </dsp:txXfrm>
    </dsp:sp>
    <dsp:sp modelId="{FDB0636D-BE24-4A7E-8171-A28C1E8C0210}">
      <dsp:nvSpPr>
        <dsp:cNvPr id="0" name=""/>
        <dsp:cNvSpPr/>
      </dsp:nvSpPr>
      <dsp:spPr>
        <a:xfrm>
          <a:off x="8338511" y="2920493"/>
          <a:ext cx="333337" cy="389942"/>
        </a:xfrm>
        <a:prstGeom prst="rightArrow">
          <a:avLst>
            <a:gd name="adj1" fmla="val 60000"/>
            <a:gd name="adj2" fmla="val 50000"/>
          </a:avLst>
        </a:prstGeom>
        <a:solidFill>
          <a:schemeClr val="accent4">
            <a:hueOff val="14151578"/>
            <a:satOff val="-49540"/>
            <a:lumOff val="-341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338511" y="2998481"/>
        <a:ext cx="233336" cy="233966"/>
      </dsp:txXfrm>
    </dsp:sp>
    <dsp:sp modelId="{E6B87184-7558-4EF4-A4FD-E702545012F7}">
      <dsp:nvSpPr>
        <dsp:cNvPr id="0" name=""/>
        <dsp:cNvSpPr/>
      </dsp:nvSpPr>
      <dsp:spPr>
        <a:xfrm>
          <a:off x="8810215" y="2599538"/>
          <a:ext cx="1572347" cy="1031852"/>
        </a:xfrm>
        <a:prstGeom prst="roundRect">
          <a:avLst>
            <a:gd name="adj" fmla="val 10000"/>
          </a:avLst>
        </a:prstGeom>
        <a:solidFill>
          <a:schemeClr val="accent4">
            <a:hueOff val="14151578"/>
            <a:satOff val="-49540"/>
            <a:lumOff val="-3411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Document</a:t>
          </a:r>
        </a:p>
      </dsp:txBody>
      <dsp:txXfrm>
        <a:off x="8840437" y="2629760"/>
        <a:ext cx="1511903" cy="971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3D429-5F80-42C4-9541-606CBFA15FE9}">
      <dsp:nvSpPr>
        <dsp:cNvPr id="0" name=""/>
        <dsp:cNvSpPr/>
      </dsp:nvSpPr>
      <dsp:spPr>
        <a:xfrm>
          <a:off x="5001" y="41753"/>
          <a:ext cx="2558397" cy="490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Check Run</a:t>
          </a:r>
        </a:p>
      </dsp:txBody>
      <dsp:txXfrm>
        <a:off x="5001" y="41753"/>
        <a:ext cx="2558397" cy="490050"/>
      </dsp:txXfrm>
    </dsp:sp>
    <dsp:sp modelId="{03D06210-6B02-4FE4-9C2D-FE64D1F39447}">
      <dsp:nvSpPr>
        <dsp:cNvPr id="0" name=""/>
        <dsp:cNvSpPr/>
      </dsp:nvSpPr>
      <dsp:spPr>
        <a:xfrm>
          <a:off x="2563399" y="11125"/>
          <a:ext cx="511679" cy="551306"/>
        </a:xfrm>
        <a:prstGeom prst="leftBrace">
          <a:avLst>
            <a:gd name="adj1" fmla="val 35000"/>
            <a:gd name="adj2" fmla="val 50000"/>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33A7CB-576C-4847-A2C6-F03AFA1C0C55}">
      <dsp:nvSpPr>
        <dsp:cNvPr id="0" name=""/>
        <dsp:cNvSpPr/>
      </dsp:nvSpPr>
      <dsp:spPr>
        <a:xfrm>
          <a:off x="3279750" y="11125"/>
          <a:ext cx="6958841" cy="55130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Void &amp; reissue</a:t>
          </a:r>
        </a:p>
      </dsp:txBody>
      <dsp:txXfrm>
        <a:off x="3279750" y="11125"/>
        <a:ext cx="6958841" cy="551306"/>
      </dsp:txXfrm>
    </dsp:sp>
    <dsp:sp modelId="{5F2D77D1-3020-44D7-BEE1-C406FC7A3E40}">
      <dsp:nvSpPr>
        <dsp:cNvPr id="0" name=""/>
        <dsp:cNvSpPr/>
      </dsp:nvSpPr>
      <dsp:spPr>
        <a:xfrm>
          <a:off x="5001" y="1659559"/>
          <a:ext cx="2558397" cy="490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t>Manual Check</a:t>
          </a:r>
        </a:p>
      </dsp:txBody>
      <dsp:txXfrm>
        <a:off x="5001" y="1659559"/>
        <a:ext cx="2558397" cy="490050"/>
      </dsp:txXfrm>
    </dsp:sp>
    <dsp:sp modelId="{8A7AA9AE-BB0F-4C7E-B00E-C350B0AF18D6}">
      <dsp:nvSpPr>
        <dsp:cNvPr id="0" name=""/>
        <dsp:cNvSpPr/>
      </dsp:nvSpPr>
      <dsp:spPr>
        <a:xfrm>
          <a:off x="2563399" y="648831"/>
          <a:ext cx="511679" cy="2511506"/>
        </a:xfrm>
        <a:prstGeom prst="leftBrace">
          <a:avLst>
            <a:gd name="adj1" fmla="val 35000"/>
            <a:gd name="adj2" fmla="val 50000"/>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A739C-0195-4ACC-A62A-31E3D260B401}">
      <dsp:nvSpPr>
        <dsp:cNvPr id="0" name=""/>
        <dsp:cNvSpPr/>
      </dsp:nvSpPr>
      <dsp:spPr>
        <a:xfrm>
          <a:off x="3279750" y="648831"/>
          <a:ext cx="6958841" cy="251150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Validate taxes, benefits, leave accrual effects; document rationale.</a:t>
          </a:r>
        </a:p>
        <a:p>
          <a:pPr marL="228600" lvl="1" indent="-228600" algn="l" defTabSz="1066800">
            <a:lnSpc>
              <a:spcPct val="90000"/>
            </a:lnSpc>
            <a:spcBef>
              <a:spcPct val="0"/>
            </a:spcBef>
            <a:spcAft>
              <a:spcPct val="15000"/>
            </a:spcAft>
            <a:buChar char="•"/>
          </a:pPr>
          <a:r>
            <a:rPr lang="en-US" sz="2400" kern="1200"/>
            <a:t>Do not add corrections to a batch for manual checks.</a:t>
          </a:r>
          <a:endParaRPr lang="en-US" sz="2400" kern="1200" dirty="0"/>
        </a:p>
        <a:p>
          <a:pPr marL="228600" lvl="1" indent="-228600" algn="l" defTabSz="1066800">
            <a:lnSpc>
              <a:spcPct val="90000"/>
            </a:lnSpc>
            <a:spcBef>
              <a:spcPct val="0"/>
            </a:spcBef>
            <a:spcAft>
              <a:spcPct val="15000"/>
            </a:spcAft>
            <a:buChar char="•"/>
          </a:pPr>
          <a:r>
            <a:rPr lang="en-US" sz="2400" kern="1200" dirty="0"/>
            <a:t>You cannot have corrections in a batch and remove the batch.  This will cause an error.</a:t>
          </a:r>
        </a:p>
      </dsp:txBody>
      <dsp:txXfrm>
        <a:off x="3279750" y="648831"/>
        <a:ext cx="6958841" cy="251150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68E817E-5695-42CB-A124-BBC31B098421}" type="datetimeFigureOut">
              <a:rPr lang="en-US" smtClean="0"/>
              <a:t>10/23/2025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9CE1C7E-A842-430C-9712-C072CC3FAA97}" type="slidenum">
              <a:rPr lang="en-US" smtClean="0"/>
              <a:t>‹#›</a:t>
            </a:fld>
            <a:endParaRPr lang="en-US"/>
          </a:p>
        </p:txBody>
      </p:sp>
    </p:spTree>
    <p:extLst>
      <p:ext uri="{BB962C8B-B14F-4D97-AF65-F5344CB8AC3E}">
        <p14:creationId xmlns:p14="http://schemas.microsoft.com/office/powerpoint/2010/main" val="196525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a:t>
            </a:fld>
            <a:endParaRPr lang="en-US"/>
          </a:p>
        </p:txBody>
      </p:sp>
    </p:spTree>
    <p:extLst>
      <p:ext uri="{BB962C8B-B14F-4D97-AF65-F5344CB8AC3E}">
        <p14:creationId xmlns:p14="http://schemas.microsoft.com/office/powerpoint/2010/main" val="1953855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frequency field determines how the tax calculation is applied to that deduction </a:t>
            </a:r>
            <a:r>
              <a:rPr lang="en-US" sz="1200" b="1" dirty="0"/>
              <a:t>NOT </a:t>
            </a:r>
            <a:r>
              <a:rPr lang="en-US" sz="1200" dirty="0"/>
              <a:t>when a deduction is taken.</a:t>
            </a:r>
            <a:endParaRPr lang="en-US" sz="1200" b="1" dirty="0"/>
          </a:p>
          <a:p>
            <a:r>
              <a:rPr lang="en-US" sz="1200" dirty="0"/>
              <a:t>The Pay Period frequency directly changes the annualization formula GP uses:</a:t>
            </a:r>
          </a:p>
          <a:p>
            <a:pPr algn="ctr"/>
            <a:r>
              <a:rPr lang="en-US" sz="1200" dirty="0"/>
              <a:t>Weekly → wages × 52</a:t>
            </a:r>
          </a:p>
          <a:p>
            <a:pPr algn="ctr"/>
            <a:r>
              <a:rPr lang="en-US" sz="1200" dirty="0"/>
              <a:t>Biweekly → wages × 26</a:t>
            </a:r>
          </a:p>
          <a:p>
            <a:pPr algn="ctr"/>
            <a:r>
              <a:rPr lang="en-US" sz="1200" dirty="0"/>
              <a:t>Monthly → wages × 12</a:t>
            </a:r>
          </a:p>
          <a:p>
            <a:pPr algn="ctr"/>
            <a:r>
              <a:rPr lang="en-US" sz="1200" dirty="0"/>
              <a:t>Annual → wages × 1</a:t>
            </a:r>
          </a:p>
          <a:p>
            <a:r>
              <a:rPr lang="en-US" sz="1200" dirty="0"/>
              <a:t>So, setting a bonus to Monthly makes GP treat it as if that bonus is received every month, increasing taxable wages in a way that pulls more withholding than Annual.</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12</a:t>
            </a:fld>
            <a:endParaRPr lang="en-US"/>
          </a:p>
        </p:txBody>
      </p:sp>
    </p:spTree>
    <p:extLst>
      <p:ext uri="{BB962C8B-B14F-4D97-AF65-F5344CB8AC3E}">
        <p14:creationId xmlns:p14="http://schemas.microsoft.com/office/powerpoint/2010/main" val="181004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The Maximum Deduction setting in Dynamics GP is used to limit the total amount a deduction can take from an employee’s wages. </a:t>
            </a:r>
          </a:p>
          <a:p>
            <a:pPr marL="342900" indent="-342900">
              <a:buFont typeface="Arial" panose="020B0604020202020204" pitchFamily="34" charset="0"/>
              <a:buChar char="•"/>
            </a:pPr>
            <a:r>
              <a:rPr lang="en-US" sz="1200" dirty="0"/>
              <a:t>This ensures that deductions such as garnishments, retirement contributions, or loan repayments never exceed the defined limit. </a:t>
            </a:r>
          </a:p>
          <a:p>
            <a:pPr marL="342900" indent="-342900">
              <a:buFont typeface="Arial" panose="020B0604020202020204" pitchFamily="34" charset="0"/>
              <a:buChar char="•"/>
            </a:pPr>
            <a:r>
              <a:rPr lang="en-US" sz="1200" dirty="0"/>
              <a:t>The system will stop calculating the deduction once the maximum is reached, either for a single pay run or across year-to-date totals, depending on setup.</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13</a:t>
            </a:fld>
            <a:endParaRPr lang="en-US"/>
          </a:p>
        </p:txBody>
      </p:sp>
    </p:spTree>
    <p:extLst>
      <p:ext uri="{BB962C8B-B14F-4D97-AF65-F5344CB8AC3E}">
        <p14:creationId xmlns:p14="http://schemas.microsoft.com/office/powerpoint/2010/main" val="3595917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prior setup windows should be checked and if they are correct then we will want to look at the Transaction Required field. </a:t>
            </a:r>
          </a:p>
          <a:p>
            <a:endParaRPr lang="en-US" dirty="0"/>
          </a:p>
          <a:p>
            <a:r>
              <a:rPr lang="en-US" sz="1200" dirty="0"/>
              <a:t>When the Transaction Required is flagged then there must be a line in the transaction entry window when running payroll.</a:t>
            </a:r>
          </a:p>
          <a:p>
            <a:endParaRPr lang="en-US" sz="1200" dirty="0"/>
          </a:p>
        </p:txBody>
      </p:sp>
      <p:sp>
        <p:nvSpPr>
          <p:cNvPr id="4" name="Slide Number Placeholder 3"/>
          <p:cNvSpPr>
            <a:spLocks noGrp="1"/>
          </p:cNvSpPr>
          <p:nvPr>
            <p:ph type="sldNum" sz="quarter" idx="5"/>
          </p:nvPr>
        </p:nvSpPr>
        <p:spPr/>
        <p:txBody>
          <a:bodyPr/>
          <a:lstStyle/>
          <a:p>
            <a:fld id="{D9CE1C7E-A842-430C-9712-C072CC3FAA97}" type="slidenum">
              <a:rPr lang="en-US" smtClean="0"/>
              <a:t>14</a:t>
            </a:fld>
            <a:endParaRPr lang="en-US"/>
          </a:p>
        </p:txBody>
      </p:sp>
    </p:spTree>
    <p:extLst>
      <p:ext uri="{BB962C8B-B14F-4D97-AF65-F5344CB8AC3E}">
        <p14:creationId xmlns:p14="http://schemas.microsoft.com/office/powerpoint/2010/main" val="1762192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 deduction is new, or someone new is running payroll then we will also want to check the build batch window.</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15</a:t>
            </a:fld>
            <a:endParaRPr lang="en-US"/>
          </a:p>
        </p:txBody>
      </p:sp>
    </p:spTree>
    <p:extLst>
      <p:ext uri="{BB962C8B-B14F-4D97-AF65-F5344CB8AC3E}">
        <p14:creationId xmlns:p14="http://schemas.microsoft.com/office/powerpoint/2010/main" val="91114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leads us into Annualization. Because federal taxes use brackets, the system will use annualized pay rates to calculate taxes on a payroll.</a:t>
            </a:r>
          </a:p>
        </p:txBody>
      </p:sp>
      <p:sp>
        <p:nvSpPr>
          <p:cNvPr id="4" name="Slide Number Placeholder 3"/>
          <p:cNvSpPr>
            <a:spLocks noGrp="1"/>
          </p:cNvSpPr>
          <p:nvPr>
            <p:ph type="sldNum" sz="quarter" idx="5"/>
          </p:nvPr>
        </p:nvSpPr>
        <p:spPr/>
        <p:txBody>
          <a:bodyPr/>
          <a:lstStyle/>
          <a:p>
            <a:fld id="{D9CE1C7E-A842-430C-9712-C072CC3FAA97}" type="slidenum">
              <a:rPr lang="en-US" smtClean="0"/>
              <a:t>16</a:t>
            </a:fld>
            <a:endParaRPr lang="en-US"/>
          </a:p>
        </p:txBody>
      </p:sp>
    </p:spTree>
    <p:extLst>
      <p:ext uri="{BB962C8B-B14F-4D97-AF65-F5344CB8AC3E}">
        <p14:creationId xmlns:p14="http://schemas.microsoft.com/office/powerpoint/2010/main" val="3266400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Pre-Tax Deductions Impact </a:t>
            </a:r>
            <a:br>
              <a:rPr lang="en-US" sz="1200" dirty="0"/>
            </a:br>
            <a:r>
              <a:rPr lang="en-US" sz="1200" dirty="0"/>
              <a:t>Federal taxable wages are reduced by eligible pre-tax deductions (e.g., Section 125 health premiums, 401(k) contributions) before the federal withholding calculation is applied.</a:t>
            </a:r>
            <a:endParaRPr lang="en-US" sz="1200" b="1" dirty="0"/>
          </a:p>
          <a:p>
            <a:r>
              <a:rPr lang="en-US" sz="1200" b="1" dirty="0"/>
              <a:t>IRS Withholding Tables </a:t>
            </a:r>
            <a:r>
              <a:rPr lang="en-US" sz="1200" dirty="0"/>
              <a:t>– Dynamics GP uses the IRS Publication 15 (Circular E) tax tables to determine federal withholding. </a:t>
            </a:r>
          </a:p>
          <a:p>
            <a:r>
              <a:rPr lang="en-US" sz="1200" b="1" dirty="0"/>
              <a:t>Single vs. Multiple Pay Runs </a:t>
            </a:r>
            <a:r>
              <a:rPr lang="en-US" sz="1200" dirty="0"/>
              <a:t>– If multiple payroll runs occur in the same period (e.g., an extra check for a bonus), the system will calculate withholding separately for each run based on the annualized value of that run’s pay.</a:t>
            </a:r>
          </a:p>
          <a:p>
            <a:r>
              <a:rPr lang="en-US" sz="1200" b="1" dirty="0"/>
              <a:t>Supplemental Wages </a:t>
            </a:r>
            <a:r>
              <a:rPr lang="en-US" sz="1200" dirty="0"/>
              <a:t>– GP treats supplemental wages (such as bonuses) according to IRS rules. Depending on configuration, they may be taxed using the flat supplemental rate or combined with regular wages for withholding purposes.</a:t>
            </a:r>
          </a:p>
          <a:p>
            <a:r>
              <a:rPr lang="en-US" sz="1200" b="1" dirty="0"/>
              <a:t>No Retroactive Adjustment </a:t>
            </a:r>
            <a:r>
              <a:rPr lang="en-US" sz="1200" dirty="0"/>
              <a:t>– If an employee’s tax status changes mid-year (e.g., W-4 update), GP will not retroactively adjust prior withholdings; it will apply the new calculation to future pay runs only.</a:t>
            </a:r>
          </a:p>
          <a:p>
            <a:r>
              <a:rPr lang="en-US" sz="1200" b="1" dirty="0"/>
              <a:t>End-of-Year Balancing </a:t>
            </a:r>
            <a:r>
              <a:rPr lang="en-US" sz="1200" dirty="0"/>
              <a:t>– Because GP calculates per pay run without looking ahead at the entire year’s wages, some employees may see small over- or under-withholding amounts that reconcile when filing their annual tax return.</a:t>
            </a:r>
          </a:p>
          <a:p>
            <a:endParaRPr lang="en-US" dirty="0"/>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17</a:t>
            </a:fld>
            <a:endParaRPr lang="en-US"/>
          </a:p>
        </p:txBody>
      </p:sp>
    </p:spTree>
    <p:extLst>
      <p:ext uri="{BB962C8B-B14F-4D97-AF65-F5344CB8AC3E}">
        <p14:creationId xmlns:p14="http://schemas.microsoft.com/office/powerpoint/2010/main" val="397069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Gross Pay:</a:t>
            </a:r>
            <a:r>
              <a:rPr lang="en-US" sz="1400" dirty="0"/>
              <a:t> Microsoft Dynamics GP calculates the gross pay by summing all pay codes.</a:t>
            </a:r>
          </a:p>
          <a:p>
            <a:r>
              <a:rPr lang="en-US" sz="1400" b="1" dirty="0"/>
              <a:t>Taxable Benefits:</a:t>
            </a:r>
            <a:r>
              <a:rPr lang="en-US" sz="1400" dirty="0"/>
              <a:t> The value of all taxable benefits is calculated, though this doesn't directly affect gross or net pay.</a:t>
            </a:r>
          </a:p>
          <a:p>
            <a:r>
              <a:rPr lang="en-US" sz="1400" b="1" dirty="0"/>
              <a:t>Tax-Sheltered Annuities (TSA):</a:t>
            </a:r>
            <a:r>
              <a:rPr lang="en-US" sz="1400" dirty="0"/>
              <a:t> Amounts for any specified TSAs are deducted.</a:t>
            </a:r>
          </a:p>
          <a:p>
            <a:r>
              <a:rPr lang="en-US" sz="1400" b="1" dirty="0"/>
              <a:t>Earned-Income Credit (EIC):</a:t>
            </a:r>
            <a:r>
              <a:rPr lang="en-US" sz="1400" dirty="0"/>
              <a:t> The value of any EIC payments is calculated, which affects the gross pay.</a:t>
            </a:r>
          </a:p>
          <a:p>
            <a:r>
              <a:rPr lang="en-US" sz="1400" b="1" dirty="0"/>
              <a:t>Taxes:</a:t>
            </a:r>
            <a:r>
              <a:rPr lang="en-US" sz="1400" dirty="0"/>
              <a:t> Taxes are deducted in this order:</a:t>
            </a:r>
          </a:p>
          <a:p>
            <a:pPr lvl="1"/>
            <a:r>
              <a:rPr lang="en-US" sz="1400" dirty="0"/>
              <a:t>FICA Social Security</a:t>
            </a:r>
          </a:p>
          <a:p>
            <a:pPr lvl="1"/>
            <a:r>
              <a:rPr lang="en-US" sz="1400" dirty="0"/>
              <a:t>FICA Medicare</a:t>
            </a:r>
          </a:p>
          <a:p>
            <a:pPr lvl="1"/>
            <a:r>
              <a:rPr lang="en-US" sz="1400" dirty="0"/>
              <a:t>Federal taxes</a:t>
            </a:r>
          </a:p>
          <a:p>
            <a:pPr lvl="1"/>
            <a:r>
              <a:rPr lang="en-US" sz="1400" dirty="0"/>
              <a:t>State taxes</a:t>
            </a:r>
          </a:p>
          <a:p>
            <a:pPr lvl="1"/>
            <a:r>
              <a:rPr lang="en-US" sz="1400" dirty="0"/>
              <a:t>Local taxes</a:t>
            </a:r>
          </a:p>
          <a:p>
            <a:r>
              <a:rPr lang="en-US" sz="1400" b="1" dirty="0"/>
              <a:t>Sequenced Deductions:</a:t>
            </a:r>
            <a:r>
              <a:rPr lang="en-US" sz="1400" dirty="0"/>
              <a:t> Amounts for sequenced deductions are deducted.</a:t>
            </a:r>
          </a:p>
          <a:p>
            <a:r>
              <a:rPr lang="en-US" sz="1400" b="1" dirty="0"/>
              <a:t>Non-sequenced Deductions:</a:t>
            </a:r>
            <a:r>
              <a:rPr lang="en-US" sz="1400" dirty="0"/>
              <a:t> Amounts for non-sequenced deductions are deducted in alphanumeric order.</a:t>
            </a:r>
          </a:p>
          <a:p>
            <a:r>
              <a:rPr lang="en-US" sz="1400" b="1" dirty="0"/>
              <a:t>Nontaxable Benefits:</a:t>
            </a:r>
            <a:r>
              <a:rPr lang="en-US" sz="1400" dirty="0"/>
              <a:t> Amounts for nontaxable benefits are added or deducted, which doesn't affect the gross or net pay.</a:t>
            </a:r>
          </a:p>
          <a:p>
            <a:r>
              <a:rPr lang="en-US" sz="1400" b="1" dirty="0"/>
              <a:t>Advance Paybacks:</a:t>
            </a:r>
            <a:r>
              <a:rPr lang="en-US" sz="1400" dirty="0"/>
              <a:t> Amounts for advance paybacks are deducted.</a:t>
            </a:r>
          </a:p>
          <a:p>
            <a:r>
              <a:rPr lang="en-US" sz="1400" b="1" dirty="0"/>
              <a:t>Net Pay:</a:t>
            </a:r>
            <a:r>
              <a:rPr lang="en-US" sz="1400" dirty="0"/>
              <a:t> The final calculated amount represents the net pay. </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19</a:t>
            </a:fld>
            <a:endParaRPr lang="en-US"/>
          </a:p>
        </p:txBody>
      </p:sp>
    </p:spTree>
    <p:extLst>
      <p:ext uri="{BB962C8B-B14F-4D97-AF65-F5344CB8AC3E}">
        <p14:creationId xmlns:p14="http://schemas.microsoft.com/office/powerpoint/2010/main" val="3128425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Annualize Wages: </a:t>
            </a:r>
            <a:r>
              <a:rPr lang="en-US" sz="1200" b="0" dirty="0"/>
              <a:t>Calculates the gross pay by summing all pay codes.</a:t>
            </a:r>
          </a:p>
          <a:p>
            <a:pPr lvl="0"/>
            <a:r>
              <a:rPr lang="en-US" sz="1200" b="0" dirty="0"/>
              <a:t>Taxable Benefits is calculated (doesn't directly affect gross or net pay).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Gross * Pay Periods = Annualized Gross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Annualize Tax Sheltered Deductions</a:t>
            </a:r>
          </a:p>
          <a:p>
            <a:pPr lvl="0"/>
            <a:r>
              <a:rPr lang="en-US" sz="1200" dirty="0"/>
              <a:t>Pay * Deduction Percent = Weekly Deduction</a:t>
            </a:r>
          </a:p>
          <a:p>
            <a:pPr lvl="0"/>
            <a:r>
              <a:rPr lang="en-US" sz="1200" dirty="0"/>
              <a:t>Weekly Deduction × Pay Periods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Subtract Exemption from Tax Table</a:t>
            </a:r>
          </a:p>
          <a:p>
            <a:pPr lvl="0"/>
            <a:r>
              <a:rPr lang="en-US" sz="1200" dirty="0"/>
              <a:t>Locate in the tax tables per the employee’s setup.</a:t>
            </a:r>
          </a:p>
          <a:p>
            <a:pPr lvl="0"/>
            <a:r>
              <a:rPr lang="en-US" sz="1200" dirty="0"/>
              <a:t>My example will use Filing as Single with no additional withholdings.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Subtract Tax Sheltered Deductions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Annualized Wages &amp; Exemption - All Annualized Deductions= Taxable wages</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20</a:t>
            </a:fld>
            <a:endParaRPr lang="en-US"/>
          </a:p>
        </p:txBody>
      </p:sp>
    </p:spTree>
    <p:extLst>
      <p:ext uri="{BB962C8B-B14F-4D97-AF65-F5344CB8AC3E}">
        <p14:creationId xmlns:p14="http://schemas.microsoft.com/office/powerpoint/2010/main" val="102759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21</a:t>
            </a:fld>
            <a:endParaRPr lang="en-US"/>
          </a:p>
        </p:txBody>
      </p:sp>
    </p:spTree>
    <p:extLst>
      <p:ext uri="{BB962C8B-B14F-4D97-AF65-F5344CB8AC3E}">
        <p14:creationId xmlns:p14="http://schemas.microsoft.com/office/powerpoint/2010/main" val="43077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23</a:t>
            </a:fld>
            <a:endParaRPr lang="en-US"/>
          </a:p>
        </p:txBody>
      </p:sp>
    </p:spTree>
    <p:extLst>
      <p:ext uri="{BB962C8B-B14F-4D97-AF65-F5344CB8AC3E}">
        <p14:creationId xmlns:p14="http://schemas.microsoft.com/office/powerpoint/2010/main" val="296427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47ACBC-0056-4FD7-B9DC-EAD2D8924D1A}" type="slidenum">
              <a:rPr lang="en-US" smtClean="0"/>
              <a:t>2</a:t>
            </a:fld>
            <a:endParaRPr lang="en-US"/>
          </a:p>
        </p:txBody>
      </p:sp>
    </p:spTree>
    <p:extLst>
      <p:ext uri="{BB962C8B-B14F-4D97-AF65-F5344CB8AC3E}">
        <p14:creationId xmlns:p14="http://schemas.microsoft.com/office/powerpoint/2010/main" val="135606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24</a:t>
            </a:fld>
            <a:endParaRPr lang="en-US"/>
          </a:p>
        </p:txBody>
      </p:sp>
    </p:spTree>
    <p:extLst>
      <p:ext uri="{BB962C8B-B14F-4D97-AF65-F5344CB8AC3E}">
        <p14:creationId xmlns:p14="http://schemas.microsoft.com/office/powerpoint/2010/main" val="2768210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26</a:t>
            </a:fld>
            <a:endParaRPr lang="en-US"/>
          </a:p>
        </p:txBody>
      </p:sp>
    </p:spTree>
    <p:extLst>
      <p:ext uri="{BB962C8B-B14F-4D97-AF65-F5344CB8AC3E}">
        <p14:creationId xmlns:p14="http://schemas.microsoft.com/office/powerpoint/2010/main" val="1765945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 Capture symptoms, scope (single employee vs. entire run), and impact (tax/GL/compliance).</a:t>
            </a:r>
          </a:p>
          <a:p>
            <a:endParaRPr lang="en-US" dirty="0"/>
          </a:p>
          <a:p>
            <a:r>
              <a:rPr lang="en-US" dirty="0"/>
              <a:t>Diagnose: Pull source evidence (batch reports, employee card, pay codes, tax setups, posting accounts).</a:t>
            </a:r>
          </a:p>
          <a:p>
            <a:endParaRPr lang="en-US" dirty="0"/>
          </a:p>
          <a:p>
            <a:r>
              <a:rPr lang="en-US" dirty="0"/>
              <a:t>Decide Fix Path: Void/reissue vs. manual check vs. historical edit vs. FUTA/SUTA history edit vs. GL reclass only.</a:t>
            </a:r>
          </a:p>
          <a:p>
            <a:endParaRPr lang="en-US" dirty="0"/>
          </a:p>
          <a:p>
            <a:r>
              <a:rPr lang="en-US" dirty="0"/>
              <a:t>Apply Fix: Execute in a copy of company/test first when feasible; then production with controls.</a:t>
            </a:r>
          </a:p>
          <a:p>
            <a:endParaRPr lang="en-US" dirty="0"/>
          </a:p>
          <a:p>
            <a:r>
              <a:rPr lang="en-US" dirty="0"/>
              <a:t>Validate: Re-run proofs (gross-to-net, 941/ERC sections, SUTA wages, GL distributions).</a:t>
            </a:r>
          </a:p>
          <a:p>
            <a:endParaRPr lang="en-US" dirty="0"/>
          </a:p>
          <a:p>
            <a:r>
              <a:rPr lang="en-US" dirty="0"/>
              <a:t>Document/Prevent: Log what changed, why, and add a preventive control.</a:t>
            </a:r>
          </a:p>
        </p:txBody>
      </p:sp>
      <p:sp>
        <p:nvSpPr>
          <p:cNvPr id="4" name="Slide Number Placeholder 3"/>
          <p:cNvSpPr>
            <a:spLocks noGrp="1"/>
          </p:cNvSpPr>
          <p:nvPr>
            <p:ph type="sldNum" sz="quarter" idx="5"/>
          </p:nvPr>
        </p:nvSpPr>
        <p:spPr/>
        <p:txBody>
          <a:bodyPr/>
          <a:lstStyle/>
          <a:p>
            <a:fld id="{D9CE1C7E-A842-430C-9712-C072CC3FAA97}" type="slidenum">
              <a:rPr lang="en-US" smtClean="0"/>
              <a:t>27</a:t>
            </a:fld>
            <a:endParaRPr lang="en-US"/>
          </a:p>
        </p:txBody>
      </p:sp>
    </p:spTree>
    <p:extLst>
      <p:ext uri="{BB962C8B-B14F-4D97-AF65-F5344CB8AC3E}">
        <p14:creationId xmlns:p14="http://schemas.microsoft.com/office/powerpoint/2010/main" val="1847642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28</a:t>
            </a:fld>
            <a:endParaRPr lang="en-US"/>
          </a:p>
        </p:txBody>
      </p:sp>
    </p:spTree>
    <p:extLst>
      <p:ext uri="{BB962C8B-B14F-4D97-AF65-F5344CB8AC3E}">
        <p14:creationId xmlns:p14="http://schemas.microsoft.com/office/powerpoint/2010/main" val="419078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Wages missing from 941 / mapped incorrectly</a:t>
            </a:r>
          </a:p>
          <a:p>
            <a:endParaRPr lang="en-US" dirty="0"/>
          </a:p>
          <a:p>
            <a:r>
              <a:rPr lang="en-US" dirty="0"/>
              <a:t>Is this missing a screenshot?</a:t>
            </a:r>
          </a:p>
        </p:txBody>
      </p:sp>
      <p:sp>
        <p:nvSpPr>
          <p:cNvPr id="4" name="Slide Number Placeholder 3"/>
          <p:cNvSpPr>
            <a:spLocks noGrp="1"/>
          </p:cNvSpPr>
          <p:nvPr>
            <p:ph type="sldNum" sz="quarter" idx="5"/>
          </p:nvPr>
        </p:nvSpPr>
        <p:spPr/>
        <p:txBody>
          <a:bodyPr/>
          <a:lstStyle/>
          <a:p>
            <a:fld id="{D9CE1C7E-A842-430C-9712-C072CC3FAA97}" type="slidenum">
              <a:rPr lang="en-US" smtClean="0"/>
              <a:t>29</a:t>
            </a:fld>
            <a:endParaRPr lang="en-US"/>
          </a:p>
        </p:txBody>
      </p:sp>
    </p:spTree>
    <p:extLst>
      <p:ext uri="{BB962C8B-B14F-4D97-AF65-F5344CB8AC3E}">
        <p14:creationId xmlns:p14="http://schemas.microsoft.com/office/powerpoint/2010/main" val="2122741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separate webinar for understanding pay codes. Linked in the Reference links</a:t>
            </a:r>
          </a:p>
        </p:txBody>
      </p:sp>
      <p:sp>
        <p:nvSpPr>
          <p:cNvPr id="4" name="Slide Number Placeholder 3"/>
          <p:cNvSpPr>
            <a:spLocks noGrp="1"/>
          </p:cNvSpPr>
          <p:nvPr>
            <p:ph type="sldNum" sz="quarter" idx="5"/>
          </p:nvPr>
        </p:nvSpPr>
        <p:spPr/>
        <p:txBody>
          <a:bodyPr/>
          <a:lstStyle/>
          <a:p>
            <a:fld id="{D9CE1C7E-A842-430C-9712-C072CC3FAA97}" type="slidenum">
              <a:rPr lang="en-US" smtClean="0"/>
              <a:t>31</a:t>
            </a:fld>
            <a:endParaRPr lang="en-US"/>
          </a:p>
        </p:txBody>
      </p:sp>
    </p:spTree>
    <p:extLst>
      <p:ext uri="{BB962C8B-B14F-4D97-AF65-F5344CB8AC3E}">
        <p14:creationId xmlns:p14="http://schemas.microsoft.com/office/powerpoint/2010/main" val="4085796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state assignment, SUTA rate/effective date, multi-state employees.</a:t>
            </a:r>
          </a:p>
          <a:p>
            <a:r>
              <a:rPr lang="en-US" dirty="0"/>
              <a:t>Edit history where allowed; correct setup; regenerate quarter reports; reconcile to GL.</a:t>
            </a:r>
          </a:p>
          <a:p>
            <a:endParaRPr lang="en-US" dirty="0"/>
          </a:p>
          <a:p>
            <a:r>
              <a:rPr lang="en-US" sz="1400" dirty="0"/>
              <a:t>Confirm state assignment, SUTA rate/effective date, multi-state employees.</a:t>
            </a:r>
          </a:p>
          <a:p>
            <a:r>
              <a:rPr lang="en-US" sz="1200" b="1" dirty="0"/>
              <a:t>Enable Financial Field Editing:</a:t>
            </a:r>
            <a:r>
              <a:rPr lang="en-US" sz="1200" dirty="0"/>
              <a:t> Go to HR &amp; Payroll &gt; Setup &gt; Payroll &gt; Options and check the box for "Edit Financial Fields" to allow historical edits.</a:t>
            </a:r>
          </a:p>
          <a:p>
            <a:r>
              <a:rPr lang="en-US" sz="1200" b="1" dirty="0"/>
              <a:t>Locate the </a:t>
            </a:r>
            <a:r>
              <a:rPr lang="en-US" sz="1200" b="1" dirty="0" err="1"/>
              <a:t>Paycode</a:t>
            </a:r>
            <a:r>
              <a:rPr lang="en-US" sz="1200" b="1" dirty="0"/>
              <a:t>:</a:t>
            </a:r>
            <a:r>
              <a:rPr lang="en-US" sz="1200" dirty="0"/>
              <a:t> Go to Cards &gt; Payroll &gt; </a:t>
            </a:r>
            <a:r>
              <a:rPr lang="en-US" sz="1200" dirty="0" err="1"/>
              <a:t>Paycodes</a:t>
            </a:r>
            <a:r>
              <a:rPr lang="en-US" sz="1200" dirty="0"/>
              <a:t>, pull up the specific </a:t>
            </a:r>
            <a:r>
              <a:rPr lang="en-US" sz="1200" dirty="0" err="1"/>
              <a:t>paycode</a:t>
            </a:r>
            <a:r>
              <a:rPr lang="en-US" sz="1200" dirty="0"/>
              <a:t> in question.</a:t>
            </a:r>
          </a:p>
          <a:p>
            <a:r>
              <a:rPr lang="en-US" sz="1200" b="1" dirty="0"/>
              <a:t>Edit the History:</a:t>
            </a:r>
            <a:r>
              <a:rPr lang="en-US" sz="1200" dirty="0"/>
              <a:t> Click the History button on the </a:t>
            </a:r>
            <a:r>
              <a:rPr lang="en-US" sz="1200" dirty="0" err="1"/>
              <a:t>paycode</a:t>
            </a:r>
            <a:r>
              <a:rPr lang="en-US" sz="1200" dirty="0"/>
              <a:t> card. You can then expand the details and edit the SUTA state on the 2nd row of the detail for each record.</a:t>
            </a:r>
          </a:p>
          <a:p>
            <a:endParaRPr lang="en-US" dirty="0"/>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32</a:t>
            </a:fld>
            <a:endParaRPr lang="en-US"/>
          </a:p>
        </p:txBody>
      </p:sp>
    </p:spTree>
    <p:extLst>
      <p:ext uri="{BB962C8B-B14F-4D97-AF65-F5344CB8AC3E}">
        <p14:creationId xmlns:p14="http://schemas.microsoft.com/office/powerpoint/2010/main" val="86246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Void &amp; reissue if possible; else manual check with offsets.</a:t>
            </a:r>
          </a:p>
        </p:txBody>
      </p:sp>
      <p:sp>
        <p:nvSpPr>
          <p:cNvPr id="4" name="Slide Number Placeholder 3"/>
          <p:cNvSpPr>
            <a:spLocks noGrp="1"/>
          </p:cNvSpPr>
          <p:nvPr>
            <p:ph type="sldNum" sz="quarter" idx="5"/>
          </p:nvPr>
        </p:nvSpPr>
        <p:spPr/>
        <p:txBody>
          <a:bodyPr/>
          <a:lstStyle/>
          <a:p>
            <a:fld id="{D9CE1C7E-A842-430C-9712-C072CC3FAA97}" type="slidenum">
              <a:rPr lang="en-US" smtClean="0"/>
              <a:t>33</a:t>
            </a:fld>
            <a:endParaRPr lang="en-US"/>
          </a:p>
        </p:txBody>
      </p:sp>
    </p:spTree>
    <p:extLst>
      <p:ext uri="{BB962C8B-B14F-4D97-AF65-F5344CB8AC3E}">
        <p14:creationId xmlns:p14="http://schemas.microsoft.com/office/powerpoint/2010/main" val="1948847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 with setup (anchor message):</a:t>
            </a:r>
            <a:r>
              <a:rPr lang="en-US" dirty="0"/>
              <a:t> </a:t>
            </a:r>
          </a:p>
          <a:p>
            <a:endParaRPr lang="en-US" dirty="0"/>
          </a:p>
          <a:p>
            <a:r>
              <a:rPr lang="en-US" dirty="0"/>
              <a:t>“Every fix begins by confirming configuration. </a:t>
            </a:r>
          </a:p>
          <a:p>
            <a:r>
              <a:rPr lang="en-US" dirty="0"/>
              <a:t>Once we spot an error, we select one affected employee and review the core setup windows</a:t>
            </a:r>
          </a:p>
          <a:p>
            <a:r>
              <a:rPr lang="en-US" dirty="0"/>
              <a:t>	—Pay Codes, Deductions/Benefits, Tax, Posting Accounts, and any Employee-level overrides. </a:t>
            </a:r>
          </a:p>
          <a:p>
            <a:r>
              <a:rPr lang="en-US" dirty="0"/>
              <a:t>	If setup is wrong, history fixes won’t stick.”</a:t>
            </a:r>
          </a:p>
          <a:p>
            <a:endParaRPr lang="en-US" dirty="0"/>
          </a:p>
          <a:p>
            <a:r>
              <a:rPr lang="en-US" b="1" dirty="0"/>
              <a:t>Controls:</a:t>
            </a:r>
            <a:r>
              <a:rPr lang="en-US" dirty="0"/>
              <a:t> “We prevent repeats with simple controls: a pre-run checklist, a second set of eyes on bank files, quarterly tax audits, and formal change management for any setup edits.”</a:t>
            </a:r>
          </a:p>
          <a:p>
            <a:r>
              <a:rPr lang="en-US" b="1" dirty="0"/>
              <a:t>Monitoring:</a:t>
            </a:r>
            <a:r>
              <a:rPr lang="en-US" dirty="0"/>
              <a:t> “We watch for issues that slip through: exception reports for zero tax, negative net, or GL mismatches, plus alerts whenever rates or setup values change.”</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34</a:t>
            </a:fld>
            <a:endParaRPr lang="en-US"/>
          </a:p>
        </p:txBody>
      </p:sp>
    </p:spTree>
    <p:extLst>
      <p:ext uri="{BB962C8B-B14F-4D97-AF65-F5344CB8AC3E}">
        <p14:creationId xmlns:p14="http://schemas.microsoft.com/office/powerpoint/2010/main" val="184252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bullet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Understand the payroll transaction what they system is doing to allow you to correct errors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Simplify error correction by understanding the payroll transaction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3</a:t>
            </a:fld>
            <a:endParaRPr lang="en-US"/>
          </a:p>
        </p:txBody>
      </p:sp>
    </p:spTree>
    <p:extLst>
      <p:ext uri="{BB962C8B-B14F-4D97-AF65-F5344CB8AC3E}">
        <p14:creationId xmlns:p14="http://schemas.microsoft.com/office/powerpoint/2010/main" val="269643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payroll calculation issues in Dynamics GP are not the result of the system “breaking,” but rather of setup choices and maintenance practices. Payroll relies heavily on configuration: tax tables, pay codes, deductions, benefits, and accrual rules all interact to determine employee pay. When errors occur, they can almost always be traced back to how these elements were entered, updated, or maintained over time.</a:t>
            </a:r>
          </a:p>
          <a:p>
            <a:r>
              <a:rPr lang="en-US" dirty="0"/>
              <a:t>Federal taxes are a prime example. GP does not calculate federal withholding on a per-check basis, but instead uses an </a:t>
            </a:r>
            <a:r>
              <a:rPr lang="en-US" b="1" dirty="0"/>
              <a:t>annualized method</a:t>
            </a:r>
            <a:r>
              <a:rPr lang="en-US" dirty="0"/>
              <a:t> based on IRS tax tables. If W-4 information is entered incorrectly, if tax tables are not updated promptly, or if deductions and benefits are assigned the wrong pre-tax or post-tax status, the result will be incorrect withholding. Similarly, supplemental wages such as bonuses or overtime can be miscalculated if pay codes are not flagged with the correct tax treatment.</a:t>
            </a:r>
          </a:p>
          <a:p>
            <a:endParaRPr lang="en-US" dirty="0"/>
          </a:p>
          <a:p>
            <a:endParaRPr lang="en-US" dirty="0"/>
          </a:p>
          <a:p>
            <a:r>
              <a:rPr lang="en-US" dirty="0"/>
              <a:t>Knowing where to look is half the battle.</a:t>
            </a:r>
          </a:p>
        </p:txBody>
      </p:sp>
      <p:sp>
        <p:nvSpPr>
          <p:cNvPr id="4" name="Slide Number Placeholder 3"/>
          <p:cNvSpPr>
            <a:spLocks noGrp="1"/>
          </p:cNvSpPr>
          <p:nvPr>
            <p:ph type="sldNum" sz="quarter" idx="5"/>
          </p:nvPr>
        </p:nvSpPr>
        <p:spPr/>
        <p:txBody>
          <a:bodyPr/>
          <a:lstStyle/>
          <a:p>
            <a:fld id="{D9CE1C7E-A842-430C-9712-C072CC3FAA97}" type="slidenum">
              <a:rPr lang="en-US" smtClean="0"/>
              <a:t>5</a:t>
            </a:fld>
            <a:endParaRPr lang="en-US"/>
          </a:p>
        </p:txBody>
      </p:sp>
    </p:spTree>
    <p:extLst>
      <p:ext uri="{BB962C8B-B14F-4D97-AF65-F5344CB8AC3E}">
        <p14:creationId xmlns:p14="http://schemas.microsoft.com/office/powerpoint/2010/main" val="209057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could be multiple courses on setting up HR and Payroll. I am going to ID the most common causes for payroll errors and list what could happen when each field is ignored. </a:t>
            </a:r>
          </a:p>
        </p:txBody>
      </p:sp>
      <p:sp>
        <p:nvSpPr>
          <p:cNvPr id="4" name="Slide Number Placeholder 3"/>
          <p:cNvSpPr>
            <a:spLocks noGrp="1"/>
          </p:cNvSpPr>
          <p:nvPr>
            <p:ph type="sldNum" sz="quarter" idx="5"/>
          </p:nvPr>
        </p:nvSpPr>
        <p:spPr/>
        <p:txBody>
          <a:bodyPr/>
          <a:lstStyle/>
          <a:p>
            <a:fld id="{D9CE1C7E-A842-430C-9712-C072CC3FAA97}" type="slidenum">
              <a:rPr lang="en-US" smtClean="0"/>
              <a:t>6</a:t>
            </a:fld>
            <a:endParaRPr lang="en-US"/>
          </a:p>
        </p:txBody>
      </p:sp>
    </p:spTree>
    <p:extLst>
      <p:ext uri="{BB962C8B-B14F-4D97-AF65-F5344CB8AC3E}">
        <p14:creationId xmlns:p14="http://schemas.microsoft.com/office/powerpoint/2010/main" val="174204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t>Flat Tax Rates: These fields are used to override the Federal and State income tax withholding amounts as calculated by Microsoft Dynamics GP using the tax tables during the ‘Calculate Checks’ process.</a:t>
            </a:r>
          </a:p>
          <a:p>
            <a:r>
              <a:rPr lang="en-US" sz="1200" dirty="0"/>
              <a:t>Report As Wages</a:t>
            </a:r>
          </a:p>
          <a:p>
            <a:r>
              <a:rPr lang="en-US" sz="1200" dirty="0"/>
              <a:t>Mark if this pay code is for business expenses, and these expenses should be reported as wages on the W-2 statement. Pay Types Not Typically Included in Gross Wages (but may be included in taxable wages):</a:t>
            </a:r>
          </a:p>
          <a:p>
            <a:pPr marL="171450" indent="-171450" fontAlgn="ctr">
              <a:buFont typeface="Arial" panose="020B0604020202020204" pitchFamily="34" charset="0"/>
              <a:buChar char="•"/>
            </a:pPr>
            <a:r>
              <a:rPr lang="en-US" sz="1200" b="1" dirty="0"/>
              <a:t>Business Expenses:</a:t>
            </a:r>
            <a:r>
              <a:rPr lang="en-US" sz="1200" dirty="0"/>
              <a:t> Reimbursements for expenses incurred by the employee on behalf of the company. </a:t>
            </a:r>
          </a:p>
          <a:p>
            <a:pPr marL="171450" indent="-171450" fontAlgn="ctr">
              <a:buFont typeface="Arial" panose="020B0604020202020204" pitchFamily="34" charset="0"/>
              <a:buChar char="•"/>
            </a:pPr>
            <a:r>
              <a:rPr lang="en-US" sz="1200" b="1" dirty="0"/>
              <a:t>Taxable Benefits:</a:t>
            </a:r>
            <a:r>
              <a:rPr lang="en-US" sz="1200" dirty="0"/>
              <a:t> Benefits that are considered taxable income, such as health insurance premiums paid by the employer. </a:t>
            </a:r>
          </a:p>
          <a:p>
            <a:pPr marL="171450" indent="-171450">
              <a:buFont typeface="Arial" panose="020B0604020202020204" pitchFamily="34" charset="0"/>
              <a:buChar char="•"/>
            </a:pPr>
            <a:r>
              <a:rPr lang="en-US" sz="1200" b="1" dirty="0"/>
              <a:t>Tax Sheltered Annuities (TSA):</a:t>
            </a:r>
            <a:r>
              <a:rPr lang="en-US" sz="1200" dirty="0"/>
              <a:t> Contributions to retirement plans that are exempt from current taxation. </a:t>
            </a:r>
          </a:p>
          <a:p>
            <a:pPr fontAlgn="base"/>
            <a:r>
              <a:rPr lang="en-US" sz="1200" dirty="0"/>
              <a:t>W-2 Box: enter the number of the box on the W-2 in which the amount should appear, if applicable. You do not need to enter boxes 1, 3 or 5 here, as inclusion in those boxes is determined by the selections in the ‘Subject to Taxes’ fields.</a:t>
            </a:r>
          </a:p>
          <a:p>
            <a:pPr fontAlgn="base"/>
            <a:r>
              <a:rPr lang="en-US" sz="1200" dirty="0"/>
              <a:t>W-2 Label: enter the label that should appear on the W-2.</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8</a:t>
            </a:fld>
            <a:endParaRPr lang="en-US"/>
          </a:p>
        </p:txBody>
      </p:sp>
    </p:spTree>
    <p:extLst>
      <p:ext uri="{BB962C8B-B14F-4D97-AF65-F5344CB8AC3E}">
        <p14:creationId xmlns:p14="http://schemas.microsoft.com/office/powerpoint/2010/main" val="216297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5DB6B-EFFF-4BA4-F208-5103C972D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54654-6E3F-5A02-300E-FA113F00D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88A60-C979-7370-6EDA-3410FA5E3FE3}"/>
              </a:ext>
            </a:extLst>
          </p:cNvPr>
          <p:cNvSpPr>
            <a:spLocks noGrp="1"/>
          </p:cNvSpPr>
          <p:nvPr>
            <p:ph type="body" idx="1"/>
          </p:nvPr>
        </p:nvSpPr>
        <p:spPr/>
        <p:txBody>
          <a:bodyPr/>
          <a:lstStyle/>
          <a:p>
            <a:r>
              <a:rPr lang="en-US" sz="1200" dirty="0"/>
              <a:t>Mark if this pay code is for business expenses, and these expenses should be reported as wages on the W-2 statement. Pay Types Not Typically Included in Gross Wages (but may be included in taxable wages):</a:t>
            </a:r>
          </a:p>
          <a:p>
            <a:pPr marL="171450" indent="-171450" fontAlgn="ctr">
              <a:buFont typeface="Arial" panose="020B0604020202020204" pitchFamily="34" charset="0"/>
              <a:buChar char="•"/>
            </a:pPr>
            <a:r>
              <a:rPr lang="en-US" sz="1200" b="1" dirty="0"/>
              <a:t>Business Expenses:</a:t>
            </a:r>
            <a:r>
              <a:rPr lang="en-US" sz="1200" dirty="0"/>
              <a:t> Reimbursements for expenses incurred by the employee on behalf of the company. </a:t>
            </a:r>
          </a:p>
          <a:p>
            <a:pPr marL="171450" indent="-171450" fontAlgn="ctr">
              <a:buFont typeface="Arial" panose="020B0604020202020204" pitchFamily="34" charset="0"/>
              <a:buChar char="•"/>
            </a:pPr>
            <a:r>
              <a:rPr lang="en-US" sz="1200" b="1" dirty="0"/>
              <a:t>Taxable Benefits:</a:t>
            </a:r>
            <a:r>
              <a:rPr lang="en-US" sz="1200" dirty="0"/>
              <a:t> Benefits that are considered taxable income, such as health insurance premiums paid by the employer. </a:t>
            </a:r>
          </a:p>
          <a:p>
            <a:pPr marL="171450" indent="-171450">
              <a:buFont typeface="Arial" panose="020B0604020202020204" pitchFamily="34" charset="0"/>
              <a:buChar char="•"/>
            </a:pPr>
            <a:r>
              <a:rPr lang="en-US" sz="1200" b="1" dirty="0"/>
              <a:t>Tax Sheltered Annuities (TSA):</a:t>
            </a:r>
            <a:r>
              <a:rPr lang="en-US" sz="1200" dirty="0"/>
              <a:t> Contributions to retirement plans that are exempt from current taxation. </a:t>
            </a:r>
          </a:p>
          <a:p>
            <a:pPr fontAlgn="base"/>
            <a:r>
              <a:rPr lang="en-US" sz="1200" dirty="0"/>
              <a:t>W-2 Box: enter the number of the box on the W-2 in which the amount should appear, if applicable. You do not need to enter boxes 1, 3 or 5 here, as inclusion in those boxes is determined by the selections in the ‘Subject to Taxes’ fields.</a:t>
            </a:r>
          </a:p>
          <a:p>
            <a:pPr fontAlgn="base"/>
            <a:r>
              <a:rPr lang="en-US" sz="1200" dirty="0"/>
              <a:t>W-2 Label: enter the label that should appear on the W-2.</a:t>
            </a:r>
          </a:p>
          <a:p>
            <a:endParaRPr lang="en-US" dirty="0"/>
          </a:p>
        </p:txBody>
      </p:sp>
      <p:sp>
        <p:nvSpPr>
          <p:cNvPr id="4" name="Slide Number Placeholder 3">
            <a:extLst>
              <a:ext uri="{FF2B5EF4-FFF2-40B4-BE49-F238E27FC236}">
                <a16:creationId xmlns:a16="http://schemas.microsoft.com/office/drawing/2014/main" id="{CE4AF557-3EB5-6E6C-079D-0D4ACB1C2C42}"/>
              </a:ext>
            </a:extLst>
          </p:cNvPr>
          <p:cNvSpPr>
            <a:spLocks noGrp="1"/>
          </p:cNvSpPr>
          <p:nvPr>
            <p:ph type="sldNum" sz="quarter" idx="5"/>
          </p:nvPr>
        </p:nvSpPr>
        <p:spPr/>
        <p:txBody>
          <a:bodyPr/>
          <a:lstStyle/>
          <a:p>
            <a:fld id="{D9CE1C7E-A842-430C-9712-C072CC3FAA97}" type="slidenum">
              <a:rPr lang="en-US" smtClean="0"/>
              <a:t>9</a:t>
            </a:fld>
            <a:endParaRPr lang="en-US"/>
          </a:p>
        </p:txBody>
      </p:sp>
    </p:spTree>
    <p:extLst>
      <p:ext uri="{BB962C8B-B14F-4D97-AF65-F5344CB8AC3E}">
        <p14:creationId xmlns:p14="http://schemas.microsoft.com/office/powerpoint/2010/main" val="3581005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you have a minimum net pay amount set up for the employee, and the deductions brings the net pay below the minimum net pay, the deductions that are sequenced last won't be taken.</a:t>
            </a:r>
          </a:p>
          <a:p>
            <a:r>
              <a:rPr lang="en-US" sz="1200" dirty="0"/>
              <a:t>This field may be taking up most of the check amount, causing a deduction to drop off.</a:t>
            </a:r>
          </a:p>
          <a:p>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10</a:t>
            </a:fld>
            <a:endParaRPr lang="en-US"/>
          </a:p>
        </p:txBody>
      </p:sp>
    </p:spTree>
    <p:extLst>
      <p:ext uri="{BB962C8B-B14F-4D97-AF65-F5344CB8AC3E}">
        <p14:creationId xmlns:p14="http://schemas.microsoft.com/office/powerpoint/2010/main" val="266000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reason a deduction could drop off a check is the sequencing: </a:t>
            </a:r>
            <a:r>
              <a:rPr lang="en-US" sz="1200" dirty="0"/>
              <a:t>causing a deduction to drop off.</a:t>
            </a:r>
            <a:endParaRPr lang="en-US" dirty="0"/>
          </a:p>
        </p:txBody>
      </p:sp>
      <p:sp>
        <p:nvSpPr>
          <p:cNvPr id="4" name="Slide Number Placeholder 3"/>
          <p:cNvSpPr>
            <a:spLocks noGrp="1"/>
          </p:cNvSpPr>
          <p:nvPr>
            <p:ph type="sldNum" sz="quarter" idx="5"/>
          </p:nvPr>
        </p:nvSpPr>
        <p:spPr/>
        <p:txBody>
          <a:bodyPr/>
          <a:lstStyle/>
          <a:p>
            <a:fld id="{D9CE1C7E-A842-430C-9712-C072CC3FAA97}" type="slidenum">
              <a:rPr lang="en-US" smtClean="0"/>
              <a:t>11</a:t>
            </a:fld>
            <a:endParaRPr lang="en-US"/>
          </a:p>
        </p:txBody>
      </p:sp>
    </p:spTree>
    <p:extLst>
      <p:ext uri="{BB962C8B-B14F-4D97-AF65-F5344CB8AC3E}">
        <p14:creationId xmlns:p14="http://schemas.microsoft.com/office/powerpoint/2010/main" val="69437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header">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5" name="Rectangle 4">
            <a:extLst>
              <a:ext uri="{FF2B5EF4-FFF2-40B4-BE49-F238E27FC236}">
                <a16:creationId xmlns:a16="http://schemas.microsoft.com/office/drawing/2014/main" id="{6ADF9018-552B-83D7-92A3-76120E4637B5}"/>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FDFF33-C3AC-4360-2256-6D09B51BC89A}"/>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E7527AD-759C-5A08-98E2-71BD229E8255}"/>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object 10">
            <a:extLst>
              <a:ext uri="{FF2B5EF4-FFF2-40B4-BE49-F238E27FC236}">
                <a16:creationId xmlns:a16="http://schemas.microsoft.com/office/drawing/2014/main" id="{C02CC332-457D-2159-182F-CF67A980D719}"/>
              </a:ext>
            </a:extLst>
          </p:cNvPr>
          <p:cNvSpPr txBox="1"/>
          <p:nvPr/>
        </p:nvSpPr>
        <p:spPr>
          <a:xfrm>
            <a:off x="9540819" y="658287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5</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1222453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 Multiple Speakers">
    <p:spTree>
      <p:nvGrpSpPr>
        <p:cNvPr id="1" name=""/>
        <p:cNvGrpSpPr/>
        <p:nvPr/>
      </p:nvGrpSpPr>
      <p:grpSpPr>
        <a:xfrm>
          <a:off x="0" y="0"/>
          <a:ext cx="0" cy="0"/>
          <a:chOff x="0" y="0"/>
          <a:chExt cx="0" cy="0"/>
        </a:xfrm>
      </p:grpSpPr>
      <p:pic>
        <p:nvPicPr>
          <p:cNvPr id="8" name="Picture 7" descr="Palm trees in the sky&#10;&#10;Description automatically generated">
            <a:extLst>
              <a:ext uri="{FF2B5EF4-FFF2-40B4-BE49-F238E27FC236}">
                <a16:creationId xmlns:a16="http://schemas.microsoft.com/office/drawing/2014/main" id="{DCF3DCF1-D63C-6E92-54DF-6030DE9F00B2}"/>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2" name="object 4">
            <a:extLst>
              <a:ext uri="{FF2B5EF4-FFF2-40B4-BE49-F238E27FC236}">
                <a16:creationId xmlns:a16="http://schemas.microsoft.com/office/drawing/2014/main" id="{0B28C195-13A6-C9A0-D65F-4B15E26DBBAE}"/>
              </a:ext>
            </a:extLst>
          </p:cNvPr>
          <p:cNvSpPr/>
          <p:nvPr/>
        </p:nvSpPr>
        <p:spPr>
          <a:xfrm>
            <a:off x="569480" y="730617"/>
            <a:ext cx="94336" cy="485128"/>
          </a:xfrm>
          <a:prstGeom prst="rect">
            <a:avLst/>
          </a:prstGeom>
          <a:solidFill>
            <a:srgbClr val="E88C24"/>
          </a:solidFill>
          <a:ln w="12700" cap="flat">
            <a:noFill/>
            <a:miter lim="400000"/>
          </a:ln>
          <a:effectLst/>
        </p:spPr>
        <p:txBody>
          <a:bodyPr wrap="square" lIns="45712" tIns="45712" rIns="45712" bIns="45712" numCol="1" anchor="t">
            <a:noAutofit/>
          </a:bodyPr>
          <a:lstStyle/>
          <a:p>
            <a:endParaRPr sz="1800"/>
          </a:p>
        </p:txBody>
      </p:sp>
      <p:sp>
        <p:nvSpPr>
          <p:cNvPr id="3" name="TextBox 2">
            <a:extLst>
              <a:ext uri="{FF2B5EF4-FFF2-40B4-BE49-F238E27FC236}">
                <a16:creationId xmlns:a16="http://schemas.microsoft.com/office/drawing/2014/main" id="{1929FF92-AF0F-BD1E-08DB-3F4D3757DA18}"/>
              </a:ext>
            </a:extLst>
          </p:cNvPr>
          <p:cNvSpPr txBox="1"/>
          <p:nvPr/>
        </p:nvSpPr>
        <p:spPr>
          <a:xfrm>
            <a:off x="824948" y="648096"/>
            <a:ext cx="3926401" cy="769439"/>
          </a:xfrm>
          <a:prstGeom prst="rect">
            <a:avLst/>
          </a:prstGeom>
          <a:ln w="12700">
            <a:miter lim="400000"/>
          </a:ln>
        </p:spPr>
        <p:txBody>
          <a:bodyPr lIns="0" tIns="0" rIns="0" bIns="0">
            <a:normAutofit/>
          </a:bodyPr>
          <a:lstStyle>
            <a:lvl1pPr>
              <a:defRPr sz="4400" b="1">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000">
                <a:sym typeface="Calibri"/>
              </a:rPr>
              <a:t>Speakers</a:t>
            </a:r>
          </a:p>
        </p:txBody>
      </p:sp>
      <p:sp>
        <p:nvSpPr>
          <p:cNvPr id="4" name="Picture Placeholder 13">
            <a:extLst>
              <a:ext uri="{FF2B5EF4-FFF2-40B4-BE49-F238E27FC236}">
                <a16:creationId xmlns:a16="http://schemas.microsoft.com/office/drawing/2014/main" id="{A611E3E8-9C82-3A94-5AF8-DE0EEC49219F}"/>
              </a:ext>
            </a:extLst>
          </p:cNvPr>
          <p:cNvSpPr>
            <a:spLocks noGrp="1"/>
          </p:cNvSpPr>
          <p:nvPr>
            <p:ph type="pic" sz="quarter" idx="11" hasCustomPrompt="1"/>
          </p:nvPr>
        </p:nvSpPr>
        <p:spPr>
          <a:xfrm>
            <a:off x="550656"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5" name="Picture Placeholder 13">
            <a:extLst>
              <a:ext uri="{FF2B5EF4-FFF2-40B4-BE49-F238E27FC236}">
                <a16:creationId xmlns:a16="http://schemas.microsoft.com/office/drawing/2014/main" id="{51F6DAED-041B-09B2-3CC8-48D14D53E1D3}"/>
              </a:ext>
            </a:extLst>
          </p:cNvPr>
          <p:cNvSpPr>
            <a:spLocks noGrp="1"/>
          </p:cNvSpPr>
          <p:nvPr>
            <p:ph type="pic" sz="quarter" idx="12" hasCustomPrompt="1"/>
          </p:nvPr>
        </p:nvSpPr>
        <p:spPr>
          <a:xfrm>
            <a:off x="550656"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6" name="Picture Placeholder 13">
            <a:extLst>
              <a:ext uri="{FF2B5EF4-FFF2-40B4-BE49-F238E27FC236}">
                <a16:creationId xmlns:a16="http://schemas.microsoft.com/office/drawing/2014/main" id="{D59FEECC-FD0F-27C0-892D-391D635CF27A}"/>
              </a:ext>
            </a:extLst>
          </p:cNvPr>
          <p:cNvSpPr>
            <a:spLocks noGrp="1"/>
          </p:cNvSpPr>
          <p:nvPr>
            <p:ph type="pic" sz="quarter" idx="13" hasCustomPrompt="1"/>
          </p:nvPr>
        </p:nvSpPr>
        <p:spPr>
          <a:xfrm>
            <a:off x="4751350"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7" name="Picture Placeholder 13">
            <a:extLst>
              <a:ext uri="{FF2B5EF4-FFF2-40B4-BE49-F238E27FC236}">
                <a16:creationId xmlns:a16="http://schemas.microsoft.com/office/drawing/2014/main" id="{D7F9CB0E-D8D7-269D-46FC-3FE3C0775BDB}"/>
              </a:ext>
            </a:extLst>
          </p:cNvPr>
          <p:cNvSpPr>
            <a:spLocks noGrp="1"/>
          </p:cNvSpPr>
          <p:nvPr>
            <p:ph type="pic" sz="quarter" idx="14" hasCustomPrompt="1"/>
          </p:nvPr>
        </p:nvSpPr>
        <p:spPr>
          <a:xfrm>
            <a:off x="4751350"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10" name="Text Placeholder 9">
            <a:extLst>
              <a:ext uri="{FF2B5EF4-FFF2-40B4-BE49-F238E27FC236}">
                <a16:creationId xmlns:a16="http://schemas.microsoft.com/office/drawing/2014/main" id="{8882C320-4955-A70C-46A3-AC36AD81F0D1}"/>
              </a:ext>
            </a:extLst>
          </p:cNvPr>
          <p:cNvSpPr>
            <a:spLocks noGrp="1"/>
          </p:cNvSpPr>
          <p:nvPr>
            <p:ph type="body" sz="quarter" idx="15" hasCustomPrompt="1"/>
          </p:nvPr>
        </p:nvSpPr>
        <p:spPr>
          <a:xfrm>
            <a:off x="2544764"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1" name="Text Placeholder 9">
            <a:extLst>
              <a:ext uri="{FF2B5EF4-FFF2-40B4-BE49-F238E27FC236}">
                <a16:creationId xmlns:a16="http://schemas.microsoft.com/office/drawing/2014/main" id="{AA81035F-BFB1-2B4A-D37D-07EA122D7D0D}"/>
              </a:ext>
            </a:extLst>
          </p:cNvPr>
          <p:cNvSpPr>
            <a:spLocks noGrp="1"/>
          </p:cNvSpPr>
          <p:nvPr>
            <p:ph type="body" sz="quarter" idx="16" hasCustomPrompt="1"/>
          </p:nvPr>
        </p:nvSpPr>
        <p:spPr>
          <a:xfrm>
            <a:off x="6845223"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2" name="Text Placeholder 9">
            <a:extLst>
              <a:ext uri="{FF2B5EF4-FFF2-40B4-BE49-F238E27FC236}">
                <a16:creationId xmlns:a16="http://schemas.microsoft.com/office/drawing/2014/main" id="{CA8498CA-DC8E-DB42-C9DB-295CBC2AB205}"/>
              </a:ext>
            </a:extLst>
          </p:cNvPr>
          <p:cNvSpPr>
            <a:spLocks noGrp="1"/>
          </p:cNvSpPr>
          <p:nvPr>
            <p:ph type="body" sz="quarter" idx="17" hasCustomPrompt="1"/>
          </p:nvPr>
        </p:nvSpPr>
        <p:spPr>
          <a:xfrm>
            <a:off x="2544764"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3" name="Text Placeholder 9">
            <a:extLst>
              <a:ext uri="{FF2B5EF4-FFF2-40B4-BE49-F238E27FC236}">
                <a16:creationId xmlns:a16="http://schemas.microsoft.com/office/drawing/2014/main" id="{6947CEC6-4DE0-3AD4-99B7-14156074EF56}"/>
              </a:ext>
            </a:extLst>
          </p:cNvPr>
          <p:cNvSpPr>
            <a:spLocks noGrp="1"/>
          </p:cNvSpPr>
          <p:nvPr>
            <p:ph type="body" sz="quarter" idx="18" hasCustomPrompt="1"/>
          </p:nvPr>
        </p:nvSpPr>
        <p:spPr>
          <a:xfrm>
            <a:off x="6845223"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5" name="object 10">
            <a:extLst>
              <a:ext uri="{FF2B5EF4-FFF2-40B4-BE49-F238E27FC236}">
                <a16:creationId xmlns:a16="http://schemas.microsoft.com/office/drawing/2014/main" id="{28136842-CD0A-1D81-A51A-FEBC7142305E}"/>
              </a:ext>
            </a:extLst>
          </p:cNvPr>
          <p:cNvSpPr txBox="1"/>
          <p:nvPr/>
        </p:nvSpPr>
        <p:spPr>
          <a:xfrm>
            <a:off x="267381" y="6500509"/>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pic>
        <p:nvPicPr>
          <p:cNvPr id="9" name="Picture 8">
            <a:extLst>
              <a:ext uri="{FF2B5EF4-FFF2-40B4-BE49-F238E27FC236}">
                <a16:creationId xmlns:a16="http://schemas.microsoft.com/office/drawing/2014/main" id="{26F06B7A-D76F-8218-DCAA-6EC941C616DE}"/>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159096741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20CDBFA-F4BF-EFF8-1580-49C52D38D32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E10DFD44-0C4B-408A-8D5B-6579C3C3FAD6}" type="slidenum">
              <a:rPr lang="en-US" smtClean="0"/>
              <a:t>‹#›</a:t>
            </a:fld>
            <a:endParaRPr lang="en-US"/>
          </a:p>
        </p:txBody>
      </p:sp>
      <p:sp>
        <p:nvSpPr>
          <p:cNvPr id="9" name="object 10">
            <a:extLst>
              <a:ext uri="{FF2B5EF4-FFF2-40B4-BE49-F238E27FC236}">
                <a16:creationId xmlns:a16="http://schemas.microsoft.com/office/drawing/2014/main" id="{1ABBA802-E452-2AFC-E7D9-86DF60B7192F}"/>
              </a:ext>
            </a:extLst>
          </p:cNvPr>
          <p:cNvSpPr/>
          <p:nvPr/>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1765" baseline="0">
                <a:latin typeface="Verdana" panose="020B0604030504040204" pitchFamily="34" charset="0"/>
                <a:ea typeface="Verdana" panose="020B0604030504040204" pitchFamily="34" charset="0"/>
                <a:cs typeface="Verdana" panose="020B0604030504040204" pitchFamily="34" charset="0"/>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p:nvSpPr>
        <p:spPr>
          <a:xfrm>
            <a:off x="758826" y="616226"/>
            <a:ext cx="287889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Verdana" panose="020B0604030504040204" pitchFamily="34" charset="0"/>
                <a:ea typeface="Verdana" panose="020B0604030504040204" pitchFamily="34" charset="0"/>
                <a:cs typeface="Verdana" panose="020B0604030504040204" pitchFamily="34" charset="0"/>
                <a:sym typeface="Calibri"/>
              </a:rPr>
              <a:t>Agenda</a:t>
            </a:r>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0598279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10B88D82-2B62-3BFB-D841-B76287AC052E}"/>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E10DFD44-0C4B-408A-8D5B-6579C3C3FAD6}" type="slidenum">
              <a:rPr lang="en-US" smtClean="0"/>
              <a:t>‹#›</a:t>
            </a:fld>
            <a:endParaRPr lang="en-US"/>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17895014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losing">
    <p:spTree>
      <p:nvGrpSpPr>
        <p:cNvPr id="1" name=""/>
        <p:cNvGrpSpPr/>
        <p:nvPr/>
      </p:nvGrpSpPr>
      <p:grpSpPr>
        <a:xfrm>
          <a:off x="0" y="0"/>
          <a:ext cx="0" cy="0"/>
          <a:chOff x="0" y="0"/>
          <a:chExt cx="0" cy="0"/>
        </a:xfrm>
      </p:grpSpPr>
      <p:pic>
        <p:nvPicPr>
          <p:cNvPr id="6" name="Picture 5" descr="Palm trees in the sky&#10;&#10;Description automatically generated">
            <a:extLst>
              <a:ext uri="{FF2B5EF4-FFF2-40B4-BE49-F238E27FC236}">
                <a16:creationId xmlns:a16="http://schemas.microsoft.com/office/drawing/2014/main" id="{148695D2-A994-111B-CD2D-283C560C91AD}"/>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9" name="object 10">
            <a:extLst>
              <a:ext uri="{FF2B5EF4-FFF2-40B4-BE49-F238E27FC236}">
                <a16:creationId xmlns:a16="http://schemas.microsoft.com/office/drawing/2014/main" id="{D53E30DB-3424-A7B3-DD4B-ECDCD1F473EA}"/>
              </a:ext>
            </a:extLst>
          </p:cNvPr>
          <p:cNvSpPr txBox="1"/>
          <p:nvPr/>
        </p:nvSpPr>
        <p:spPr>
          <a:xfrm>
            <a:off x="9507853" y="6545898"/>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10" name="object 8">
            <a:extLst>
              <a:ext uri="{FF2B5EF4-FFF2-40B4-BE49-F238E27FC236}">
                <a16:creationId xmlns:a16="http://schemas.microsoft.com/office/drawing/2014/main" id="{28E884E9-8151-D4F3-956D-80BE3F8721D9}"/>
              </a:ext>
            </a:extLst>
          </p:cNvPr>
          <p:cNvSpPr/>
          <p:nvPr/>
        </p:nvSpPr>
        <p:spPr>
          <a:xfrm>
            <a:off x="569480" y="2003601"/>
            <a:ext cx="94336" cy="1221729"/>
          </a:xfrm>
          <a:prstGeom prst="rect">
            <a:avLst/>
          </a:prstGeom>
          <a:solidFill>
            <a:srgbClr val="E88C24"/>
          </a:solidFill>
          <a:ln w="12700">
            <a:miter lim="400000"/>
          </a:ln>
        </p:spPr>
        <p:txBody>
          <a:bodyPr lIns="45712" rIns="45712"/>
          <a:lstStyle/>
          <a:p>
            <a:endParaRPr sz="1800"/>
          </a:p>
        </p:txBody>
      </p:sp>
      <p:sp>
        <p:nvSpPr>
          <p:cNvPr id="13" name="TextBox 12">
            <a:extLst>
              <a:ext uri="{FF2B5EF4-FFF2-40B4-BE49-F238E27FC236}">
                <a16:creationId xmlns:a16="http://schemas.microsoft.com/office/drawing/2014/main" id="{D0A10028-72AC-53E2-41A9-93F66C4F0D92}"/>
              </a:ext>
            </a:extLst>
          </p:cNvPr>
          <p:cNvSpPr txBox="1"/>
          <p:nvPr/>
        </p:nvSpPr>
        <p:spPr>
          <a:xfrm>
            <a:off x="854193" y="1884779"/>
            <a:ext cx="4564983" cy="1459372"/>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400">
                <a:sym typeface="Calibri"/>
              </a:rPr>
              <a:t>Thank you for Attending!</a:t>
            </a:r>
          </a:p>
        </p:txBody>
      </p:sp>
      <p:sp>
        <p:nvSpPr>
          <p:cNvPr id="4" name="object 9">
            <a:extLst>
              <a:ext uri="{FF2B5EF4-FFF2-40B4-BE49-F238E27FC236}">
                <a16:creationId xmlns:a16="http://schemas.microsoft.com/office/drawing/2014/main" id="{E205A04B-C58C-BC42-5E28-9F389C949012}"/>
              </a:ext>
            </a:extLst>
          </p:cNvPr>
          <p:cNvSpPr txBox="1"/>
          <p:nvPr/>
        </p:nvSpPr>
        <p:spPr>
          <a:xfrm>
            <a:off x="457200" y="640081"/>
            <a:ext cx="6127254" cy="6035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Microsoft Business Applications </a:t>
            </a:r>
            <a:br>
              <a:rPr lang="en-US" sz="1961">
                <a:latin typeface="Poppins" panose="00000500000000000000" pitchFamily="2" charset="0"/>
                <a:cs typeface="Poppins" panose="00000500000000000000" pitchFamily="2" charset="0"/>
              </a:rPr>
            </a:br>
            <a:r>
              <a:rPr lang="en-US" sz="1961">
                <a:latin typeface="Poppins" panose="00000500000000000000" pitchFamily="2" charset="0"/>
                <a:cs typeface="Poppins" panose="00000500000000000000" pitchFamily="2" charset="0"/>
              </a:rPr>
              <a:t>user conference on the planet.</a:t>
            </a:r>
          </a:p>
        </p:txBody>
      </p:sp>
      <p:sp>
        <p:nvSpPr>
          <p:cNvPr id="5" name="object 2">
            <a:extLst>
              <a:ext uri="{FF2B5EF4-FFF2-40B4-BE49-F238E27FC236}">
                <a16:creationId xmlns:a16="http://schemas.microsoft.com/office/drawing/2014/main" id="{0852A0F6-69FE-7925-F6B0-18B7342A4A83}"/>
              </a:ext>
            </a:extLst>
          </p:cNvPr>
          <p:cNvSpPr txBox="1"/>
          <p:nvPr/>
        </p:nvSpPr>
        <p:spPr>
          <a:xfrm>
            <a:off x="-74134" y="6478336"/>
            <a:ext cx="5493311" cy="2715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5079" lvl="0" indent="12698" algn="r"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lang="en-US" sz="1765">
                <a:solidFill>
                  <a:srgbClr val="1B449A"/>
                </a:solidFill>
              </a:rPr>
              <a:t>A Dynamics-First, ‘For User, By User’ Event</a:t>
            </a:r>
            <a:r>
              <a:rPr sz="1765" spc="-25" baseline="0">
                <a:solidFill>
                  <a:srgbClr val="1B449A"/>
                </a:solidFill>
              </a:rPr>
              <a:t>.</a:t>
            </a:r>
          </a:p>
        </p:txBody>
      </p:sp>
      <p:pic>
        <p:nvPicPr>
          <p:cNvPr id="2" name="Picture 1">
            <a:extLst>
              <a:ext uri="{FF2B5EF4-FFF2-40B4-BE49-F238E27FC236}">
                <a16:creationId xmlns:a16="http://schemas.microsoft.com/office/drawing/2014/main" id="{42E8EE19-D4A5-89BF-DC08-BC3CB7FE8944}"/>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94592313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246C84C-2AF5-4892-85CF-1EF3CD63FE4E}" type="datetimeFigureOut">
              <a:rPr lang="en-US" smtClean="0"/>
              <a:t>10/23/2025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2" name="Slide Number Placeholder 5"/>
          <p:cNvSpPr>
            <a:spLocks noGrp="1"/>
          </p:cNvSpPr>
          <p:nvPr>
            <p:ph type="sldNum" sz="quarter" idx="12"/>
          </p:nvPr>
        </p:nvSpPr>
        <p:spPr>
          <a:xfrm>
            <a:off x="10352540" y="295729"/>
            <a:ext cx="838199" cy="767687"/>
          </a:xfrm>
        </p:spPr>
        <p:txBody>
          <a:bodyPr/>
          <a:lstStyle/>
          <a:p>
            <a:fld id="{E10DFD44-0C4B-408A-8D5B-6579C3C3FAD6}" type="slidenum">
              <a:rPr lang="en-US" smtClean="0"/>
              <a:t>‹#›</a:t>
            </a:fld>
            <a:endParaRPr lang="en-US"/>
          </a:p>
        </p:txBody>
      </p:sp>
    </p:spTree>
    <p:extLst>
      <p:ext uri="{BB962C8B-B14F-4D97-AF65-F5344CB8AC3E}">
        <p14:creationId xmlns:p14="http://schemas.microsoft.com/office/powerpoint/2010/main" val="1664980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6C84C-2AF5-4892-85CF-1EF3CD63FE4E}"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DFD44-0C4B-408A-8D5B-6579C3C3FAD6}" type="slidenum">
              <a:rPr lang="en-US" smtClean="0"/>
              <a:t>‹#›</a:t>
            </a:fld>
            <a:endParaRPr lang="en-US"/>
          </a:p>
        </p:txBody>
      </p:sp>
    </p:spTree>
    <p:extLst>
      <p:ext uri="{BB962C8B-B14F-4D97-AF65-F5344CB8AC3E}">
        <p14:creationId xmlns:p14="http://schemas.microsoft.com/office/powerpoint/2010/main" val="2295232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036C-F2D0-E5FA-A9AD-9F13C43C51E6}"/>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4B2027C8-6E77-AA13-28A0-54A3DA880F88}"/>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
        <p:nvSpPr>
          <p:cNvPr id="4" name="Date Placeholder 3">
            <a:extLst>
              <a:ext uri="{FF2B5EF4-FFF2-40B4-BE49-F238E27FC236}">
                <a16:creationId xmlns:a16="http://schemas.microsoft.com/office/drawing/2014/main" id="{3A9838F5-6A95-0D91-ED36-47BEFFF4AB1A}"/>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67870B45-D55C-7586-BF10-D531E345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9F54-5652-FD6C-DC9C-258633175A80}"/>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2483775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06E4-0255-04C2-05F4-69A58A211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542DC-8B03-6107-E71E-9588A48652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9F7FA-AEA7-B39E-4D04-5645B5FBA0DC}"/>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AF291419-2070-DBE8-4146-4E956DA44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D1D98-2323-B250-6D61-CA41D4A0455E}"/>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50999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0CF9-0706-CA5E-8233-A787752FEA3E}"/>
              </a:ext>
            </a:extLst>
          </p:cNvPr>
          <p:cNvSpPr>
            <a:spLocks noGrp="1"/>
          </p:cNvSpPr>
          <p:nvPr>
            <p:ph type="title"/>
          </p:nvPr>
        </p:nvSpPr>
        <p:spPr>
          <a:xfrm>
            <a:off x="832617" y="1709052"/>
            <a:ext cx="10514316" cy="2853090"/>
          </a:xfrm>
        </p:spPr>
        <p:txBody>
          <a:bodyPr anchor="b"/>
          <a:lstStyle>
            <a:lvl1pPr>
              <a:defRPr sz="5882"/>
            </a:lvl1pPr>
          </a:lstStyle>
          <a:p>
            <a:r>
              <a:rPr lang="en-US"/>
              <a:t>Click to edit Master title style</a:t>
            </a:r>
          </a:p>
        </p:txBody>
      </p:sp>
      <p:sp>
        <p:nvSpPr>
          <p:cNvPr id="3" name="Text Placeholder 2">
            <a:extLst>
              <a:ext uri="{FF2B5EF4-FFF2-40B4-BE49-F238E27FC236}">
                <a16:creationId xmlns:a16="http://schemas.microsoft.com/office/drawing/2014/main" id="{4EA967A8-44A8-E9A0-067A-424CE94896C1}"/>
              </a:ext>
            </a:extLst>
          </p:cNvPr>
          <p:cNvSpPr>
            <a:spLocks noGrp="1"/>
          </p:cNvSpPr>
          <p:nvPr>
            <p:ph type="body" idx="1"/>
          </p:nvPr>
        </p:nvSpPr>
        <p:spPr>
          <a:xfrm>
            <a:off x="832617" y="4590160"/>
            <a:ext cx="10514316" cy="1498922"/>
          </a:xfrm>
        </p:spPr>
        <p:txBody>
          <a:bodyPr/>
          <a:lstStyle>
            <a:lvl1pPr marL="0" indent="0">
              <a:buNone/>
              <a:defRPr sz="2353">
                <a:solidFill>
                  <a:schemeClr val="tx1">
                    <a:tint val="75000"/>
                  </a:schemeClr>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0E77A-EC6E-C017-88A8-8DC155321D4C}"/>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3F1CE00A-629B-9809-956B-E335D55F6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B17E4-5C7F-BEF8-1CB1-B96E8750A009}"/>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492373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92D2-7BB3-EE30-D85D-6D233270B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507E3-3070-235F-5D9B-7B41B9945937}"/>
              </a:ext>
            </a:extLst>
          </p:cNvPr>
          <p:cNvSpPr>
            <a:spLocks noGrp="1"/>
          </p:cNvSpPr>
          <p:nvPr>
            <p:ph sz="half" idx="1"/>
          </p:nvPr>
        </p:nvSpPr>
        <p:spPr>
          <a:xfrm>
            <a:off x="83884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98F23-5C78-95FD-0482-21D4DA4F8540}"/>
              </a:ext>
            </a:extLst>
          </p:cNvPr>
          <p:cNvSpPr>
            <a:spLocks noGrp="1"/>
          </p:cNvSpPr>
          <p:nvPr>
            <p:ph sz="half" idx="2"/>
          </p:nvPr>
        </p:nvSpPr>
        <p:spPr>
          <a:xfrm>
            <a:off x="617070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7ACFC-758C-978C-4200-4FDD1300C5A9}"/>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6" name="Footer Placeholder 5">
            <a:extLst>
              <a:ext uri="{FF2B5EF4-FFF2-40B4-BE49-F238E27FC236}">
                <a16:creationId xmlns:a16="http://schemas.microsoft.com/office/drawing/2014/main" id="{4A7416CE-42F7-3D16-510A-2BAF401EE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E40FE-5412-F1B7-8745-8D453CC23783}"/>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96407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tx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2" name="Rectangle 1">
            <a:extLst>
              <a:ext uri="{FF2B5EF4-FFF2-40B4-BE49-F238E27FC236}">
                <a16:creationId xmlns:a16="http://schemas.microsoft.com/office/drawing/2014/main" id="{886251F0-97DC-6218-B185-ECFCDBA57014}"/>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1DF22EB9-D1CD-40AE-09A4-CD7D374E2567}"/>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3976A84-16EE-D6CB-5268-1A801CB94C29}"/>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object 10">
            <a:extLst>
              <a:ext uri="{FF2B5EF4-FFF2-40B4-BE49-F238E27FC236}">
                <a16:creationId xmlns:a16="http://schemas.microsoft.com/office/drawing/2014/main" id="{E0839425-C7BA-9D40-5A68-DEF9E707DF47}"/>
              </a:ext>
            </a:extLst>
          </p:cNvPr>
          <p:cNvSpPr txBox="1"/>
          <p:nvPr/>
        </p:nvSpPr>
        <p:spPr>
          <a:xfrm>
            <a:off x="9540815" y="658192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5</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2129599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6CB6-D887-658C-B7FA-79FCA55655F5}"/>
              </a:ext>
            </a:extLst>
          </p:cNvPr>
          <p:cNvSpPr>
            <a:spLocks noGrp="1"/>
          </p:cNvSpPr>
          <p:nvPr>
            <p:ph type="title"/>
          </p:nvPr>
        </p:nvSpPr>
        <p:spPr>
          <a:xfrm>
            <a:off x="840398" y="365781"/>
            <a:ext cx="10514316" cy="13245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16B04-70DE-2CE1-9DDB-0DB3D6994066}"/>
              </a:ext>
            </a:extLst>
          </p:cNvPr>
          <p:cNvSpPr>
            <a:spLocks noGrp="1"/>
          </p:cNvSpPr>
          <p:nvPr>
            <p:ph type="body" idx="1"/>
          </p:nvPr>
        </p:nvSpPr>
        <p:spPr>
          <a:xfrm>
            <a:off x="840399" y="1681035"/>
            <a:ext cx="5157555"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4" name="Content Placeholder 3">
            <a:extLst>
              <a:ext uri="{FF2B5EF4-FFF2-40B4-BE49-F238E27FC236}">
                <a16:creationId xmlns:a16="http://schemas.microsoft.com/office/drawing/2014/main" id="{51A19F21-136B-62F9-F77B-D07F5D2239BF}"/>
              </a:ext>
            </a:extLst>
          </p:cNvPr>
          <p:cNvSpPr>
            <a:spLocks noGrp="1"/>
          </p:cNvSpPr>
          <p:nvPr>
            <p:ph sz="half" idx="2"/>
          </p:nvPr>
        </p:nvSpPr>
        <p:spPr>
          <a:xfrm>
            <a:off x="840399" y="2504431"/>
            <a:ext cx="5157555"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B9F4C-216C-D100-87B3-878B003110FD}"/>
              </a:ext>
            </a:extLst>
          </p:cNvPr>
          <p:cNvSpPr>
            <a:spLocks noGrp="1"/>
          </p:cNvSpPr>
          <p:nvPr>
            <p:ph type="body" sz="quarter" idx="3"/>
          </p:nvPr>
        </p:nvSpPr>
        <p:spPr>
          <a:xfrm>
            <a:off x="6172259" y="1681035"/>
            <a:ext cx="5182456"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6" name="Content Placeholder 5">
            <a:extLst>
              <a:ext uri="{FF2B5EF4-FFF2-40B4-BE49-F238E27FC236}">
                <a16:creationId xmlns:a16="http://schemas.microsoft.com/office/drawing/2014/main" id="{D69D0F06-6168-E592-6EE1-0A51222766DB}"/>
              </a:ext>
            </a:extLst>
          </p:cNvPr>
          <p:cNvSpPr>
            <a:spLocks noGrp="1"/>
          </p:cNvSpPr>
          <p:nvPr>
            <p:ph sz="quarter" idx="4"/>
          </p:nvPr>
        </p:nvSpPr>
        <p:spPr>
          <a:xfrm>
            <a:off x="6172259" y="2504431"/>
            <a:ext cx="5182456"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48404-402B-BB3A-3C70-8A663BDD7879}"/>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8" name="Footer Placeholder 7">
            <a:extLst>
              <a:ext uri="{FF2B5EF4-FFF2-40B4-BE49-F238E27FC236}">
                <a16:creationId xmlns:a16="http://schemas.microsoft.com/office/drawing/2014/main" id="{B7417AAD-C961-8ECB-7C7A-852059609E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71A1BB-E631-C611-0459-D280C3167AD8}"/>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74910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A011-289E-4B8F-1CF9-1CC46C447D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2827F9-3D49-C709-70CB-C5FEB4C8BFFA}"/>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4" name="Footer Placeholder 3">
            <a:extLst>
              <a:ext uri="{FF2B5EF4-FFF2-40B4-BE49-F238E27FC236}">
                <a16:creationId xmlns:a16="http://schemas.microsoft.com/office/drawing/2014/main" id="{42EE711E-3BAE-C5B5-877C-39686A366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BD723-4295-41EC-1F80-779B398E40AB}"/>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948248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7A1CD-DCA6-9DCC-93A2-D3367DDED766}"/>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3" name="Footer Placeholder 2">
            <a:extLst>
              <a:ext uri="{FF2B5EF4-FFF2-40B4-BE49-F238E27FC236}">
                <a16:creationId xmlns:a16="http://schemas.microsoft.com/office/drawing/2014/main" id="{D8F2637B-D79E-AF39-64A5-FE4BFCF66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DE2B03-8005-975D-D987-65836D7045A0}"/>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018685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E886-43E5-69A2-5BDE-5E08C8C2C88B}"/>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Content Placeholder 2">
            <a:extLst>
              <a:ext uri="{FF2B5EF4-FFF2-40B4-BE49-F238E27FC236}">
                <a16:creationId xmlns:a16="http://schemas.microsoft.com/office/drawing/2014/main" id="{CB28FB97-A01D-6830-CE18-36081E7A6443}"/>
              </a:ext>
            </a:extLst>
          </p:cNvPr>
          <p:cNvSpPr>
            <a:spLocks noGrp="1"/>
          </p:cNvSpPr>
          <p:nvPr>
            <p:ph idx="1"/>
          </p:nvPr>
        </p:nvSpPr>
        <p:spPr>
          <a:xfrm>
            <a:off x="5182457" y="986830"/>
            <a:ext cx="6172258" cy="4873445"/>
          </a:xfrm>
        </p:spPr>
        <p:txBody>
          <a:bodyPr/>
          <a:lstStyle>
            <a:lvl1pPr>
              <a:defRPr sz="3137"/>
            </a:lvl1pPr>
            <a:lvl2pPr>
              <a:defRPr sz="2745"/>
            </a:lvl2pPr>
            <a:lvl3pPr>
              <a:defRPr sz="2353"/>
            </a:lvl3pPr>
            <a:lvl4pPr>
              <a:defRPr sz="1961"/>
            </a:lvl4pPr>
            <a:lvl5pPr>
              <a:defRPr sz="1961"/>
            </a:lvl5pPr>
            <a:lvl6pPr>
              <a:defRPr sz="1961"/>
            </a:lvl6pPr>
            <a:lvl7pPr>
              <a:defRPr sz="1961"/>
            </a:lvl7pPr>
            <a:lvl8pPr>
              <a:defRPr sz="1961"/>
            </a:lvl8pPr>
            <a:lvl9pPr>
              <a:defRPr sz="19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F96C4-95F9-4732-564F-4371A24B5F45}"/>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B4E2F4A7-65C3-91EA-0380-ECEA5255B380}"/>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6" name="Footer Placeholder 5">
            <a:extLst>
              <a:ext uri="{FF2B5EF4-FFF2-40B4-BE49-F238E27FC236}">
                <a16:creationId xmlns:a16="http://schemas.microsoft.com/office/drawing/2014/main" id="{D631AB7D-1A55-8DFA-770D-643C0F82F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11768-80EB-0515-CB18-834166E56225}"/>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845591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D050-AE94-CF41-9AE3-4152A36F1C91}"/>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Picture Placeholder 2">
            <a:extLst>
              <a:ext uri="{FF2B5EF4-FFF2-40B4-BE49-F238E27FC236}">
                <a16:creationId xmlns:a16="http://schemas.microsoft.com/office/drawing/2014/main" id="{3A1A4CF3-5678-5504-703C-5F8AB99531FA}"/>
              </a:ext>
            </a:extLst>
          </p:cNvPr>
          <p:cNvSpPr>
            <a:spLocks noGrp="1"/>
          </p:cNvSpPr>
          <p:nvPr>
            <p:ph type="pic" idx="1"/>
          </p:nvPr>
        </p:nvSpPr>
        <p:spPr>
          <a:xfrm>
            <a:off x="5182457" y="986830"/>
            <a:ext cx="6172258" cy="4873445"/>
          </a:xfrm>
        </p:spPr>
        <p:txBody>
          <a:bodyPr/>
          <a:lstStyle>
            <a:lvl1pPr marL="0" indent="0">
              <a:buNone/>
              <a:defRPr sz="3137"/>
            </a:lvl1pPr>
            <a:lvl2pPr marL="448193" indent="0">
              <a:buNone/>
              <a:defRPr sz="2745"/>
            </a:lvl2pPr>
            <a:lvl3pPr marL="896386" indent="0">
              <a:buNone/>
              <a:defRPr sz="2353"/>
            </a:lvl3pPr>
            <a:lvl4pPr marL="1344579" indent="0">
              <a:buNone/>
              <a:defRPr sz="1961"/>
            </a:lvl4pPr>
            <a:lvl5pPr marL="1792773" indent="0">
              <a:buNone/>
              <a:defRPr sz="1961"/>
            </a:lvl5pPr>
            <a:lvl6pPr marL="2240966" indent="0">
              <a:buNone/>
              <a:defRPr sz="1961"/>
            </a:lvl6pPr>
            <a:lvl7pPr marL="2689159" indent="0">
              <a:buNone/>
              <a:defRPr sz="1961"/>
            </a:lvl7pPr>
            <a:lvl8pPr marL="3137352" indent="0">
              <a:buNone/>
              <a:defRPr sz="1961"/>
            </a:lvl8pPr>
            <a:lvl9pPr marL="3585545" indent="0">
              <a:buNone/>
              <a:defRPr sz="1961"/>
            </a:lvl9pPr>
          </a:lstStyle>
          <a:p>
            <a:r>
              <a:rPr lang="en-US"/>
              <a:t>Click icon to add picture</a:t>
            </a:r>
          </a:p>
        </p:txBody>
      </p:sp>
      <p:sp>
        <p:nvSpPr>
          <p:cNvPr id="4" name="Text Placeholder 3">
            <a:extLst>
              <a:ext uri="{FF2B5EF4-FFF2-40B4-BE49-F238E27FC236}">
                <a16:creationId xmlns:a16="http://schemas.microsoft.com/office/drawing/2014/main" id="{AA4D9EB5-A1F8-4DB6-0F7E-6D7A8A381FC4}"/>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6804A06F-D2A9-5DDB-D6F5-301C2AF0A35E}"/>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6" name="Footer Placeholder 5">
            <a:extLst>
              <a:ext uri="{FF2B5EF4-FFF2-40B4-BE49-F238E27FC236}">
                <a16:creationId xmlns:a16="http://schemas.microsoft.com/office/drawing/2014/main" id="{EAC49984-990B-61CD-AA48-AC61B9BC2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EF457-44D0-AFCA-A69C-747942E03DB2}"/>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2430478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AB6-3227-57A3-8413-53E76E794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B50A63-D241-C9E9-41DD-5E2CC350C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9AA09-52C9-6C3E-BB98-EB6E9216E2AC}"/>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7E7B782F-650F-3302-A3CC-99E530736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C915C-FCAF-91AE-ACBE-36811915C803}"/>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233770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57E7F-84CF-1B9E-EF2F-B9328A682D77}"/>
              </a:ext>
            </a:extLst>
          </p:cNvPr>
          <p:cNvSpPr>
            <a:spLocks noGrp="1"/>
          </p:cNvSpPr>
          <p:nvPr>
            <p:ph type="title" orient="vert"/>
          </p:nvPr>
        </p:nvSpPr>
        <p:spPr>
          <a:xfrm>
            <a:off x="8724579" y="365782"/>
            <a:ext cx="2628580" cy="5810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BB55B-480C-B12D-AFA3-BF5E468CE754}"/>
              </a:ext>
            </a:extLst>
          </p:cNvPr>
          <p:cNvSpPr>
            <a:spLocks noGrp="1"/>
          </p:cNvSpPr>
          <p:nvPr>
            <p:ph type="body" orient="vert" idx="1"/>
          </p:nvPr>
        </p:nvSpPr>
        <p:spPr>
          <a:xfrm>
            <a:off x="838843" y="365782"/>
            <a:ext cx="7736332" cy="58104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5921-0D28-EA8B-4059-D11B21B2E82F}"/>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632A2E97-ECAB-3093-1D38-19D8598EB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86EFD-7EB8-157E-7837-59BB7494118F}"/>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480263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52D-7A32-0C55-6FB2-F0247B91929A}"/>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947564D3-A5F1-E105-364A-C71B92B5B525}"/>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Tree>
    <p:extLst>
      <p:ext uri="{BB962C8B-B14F-4D97-AF65-F5344CB8AC3E}">
        <p14:creationId xmlns:p14="http://schemas.microsoft.com/office/powerpoint/2010/main" val="1661413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header">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5" name="Rectangle 4">
            <a:extLst>
              <a:ext uri="{FF2B5EF4-FFF2-40B4-BE49-F238E27FC236}">
                <a16:creationId xmlns:a16="http://schemas.microsoft.com/office/drawing/2014/main" id="{6ADF9018-552B-83D7-92A3-76120E4637B5}"/>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FDFF33-C3AC-4360-2256-6D09B51BC89A}"/>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E7527AD-759C-5A08-98E2-71BD229E8255}"/>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object 10">
            <a:extLst>
              <a:ext uri="{FF2B5EF4-FFF2-40B4-BE49-F238E27FC236}">
                <a16:creationId xmlns:a16="http://schemas.microsoft.com/office/drawing/2014/main" id="{C02CC332-457D-2159-182F-CF67A980D719}"/>
              </a:ext>
            </a:extLst>
          </p:cNvPr>
          <p:cNvSpPr txBox="1"/>
          <p:nvPr/>
        </p:nvSpPr>
        <p:spPr>
          <a:xfrm>
            <a:off x="9540819" y="658287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5</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3251091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tx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2" name="Rectangle 1">
            <a:extLst>
              <a:ext uri="{FF2B5EF4-FFF2-40B4-BE49-F238E27FC236}">
                <a16:creationId xmlns:a16="http://schemas.microsoft.com/office/drawing/2014/main" id="{886251F0-97DC-6218-B185-ECFCDBA57014}"/>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1DF22EB9-D1CD-40AE-09A4-CD7D374E2567}"/>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3976A84-16EE-D6CB-5268-1A801CB94C29}"/>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object 10">
            <a:extLst>
              <a:ext uri="{FF2B5EF4-FFF2-40B4-BE49-F238E27FC236}">
                <a16:creationId xmlns:a16="http://schemas.microsoft.com/office/drawing/2014/main" id="{E0839425-C7BA-9D40-5A68-DEF9E707DF47}"/>
              </a:ext>
            </a:extLst>
          </p:cNvPr>
          <p:cNvSpPr txBox="1"/>
          <p:nvPr/>
        </p:nvSpPr>
        <p:spPr>
          <a:xfrm>
            <a:off x="9540815" y="658192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5</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3144262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17450" y="1635896"/>
            <a:ext cx="10756789" cy="4109196"/>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07091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17450" y="1635896"/>
            <a:ext cx="10756789" cy="4109196"/>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03146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430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6858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4313" b="1" i="0" spc="-98"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39886796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pic>
        <p:nvPicPr>
          <p:cNvPr id="3" name="Picture 2" descr="A city with a lake&#10;&#10;Description automatically generated">
            <a:extLst>
              <a:ext uri="{FF2B5EF4-FFF2-40B4-BE49-F238E27FC236}">
                <a16:creationId xmlns:a16="http://schemas.microsoft.com/office/drawing/2014/main" id="{15F83B2B-FB5D-9733-A2DA-257BE74CE60D}"/>
              </a:ext>
            </a:extLst>
          </p:cNvPr>
          <p:cNvPicPr>
            <a:picLocks noChangeAspect="1"/>
          </p:cNvPicPr>
          <p:nvPr/>
        </p:nvPicPr>
        <p:blipFill>
          <a:blip r:embed="rId2"/>
          <a:stretch>
            <a:fillRect/>
          </a:stretch>
        </p:blipFill>
        <p:spPr>
          <a:xfrm>
            <a:off x="0" y="3419"/>
            <a:ext cx="12198085" cy="6854581"/>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spTree>
    <p:extLst>
      <p:ext uri="{BB962C8B-B14F-4D97-AF65-F5344CB8AC3E}">
        <p14:creationId xmlns:p14="http://schemas.microsoft.com/office/powerpoint/2010/main" val="41748516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Title - Multiple Speakers">
    <p:spTree>
      <p:nvGrpSpPr>
        <p:cNvPr id="1" name=""/>
        <p:cNvGrpSpPr/>
        <p:nvPr/>
      </p:nvGrpSpPr>
      <p:grpSpPr>
        <a:xfrm>
          <a:off x="0" y="0"/>
          <a:ext cx="0" cy="0"/>
          <a:chOff x="0" y="0"/>
          <a:chExt cx="0" cy="0"/>
        </a:xfrm>
      </p:grpSpPr>
      <p:pic>
        <p:nvPicPr>
          <p:cNvPr id="8" name="Picture 7" descr="Palm trees in the sky&#10;&#10;Description automatically generated">
            <a:extLst>
              <a:ext uri="{FF2B5EF4-FFF2-40B4-BE49-F238E27FC236}">
                <a16:creationId xmlns:a16="http://schemas.microsoft.com/office/drawing/2014/main" id="{DCF3DCF1-D63C-6E92-54DF-6030DE9F00B2}"/>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2" name="object 4">
            <a:extLst>
              <a:ext uri="{FF2B5EF4-FFF2-40B4-BE49-F238E27FC236}">
                <a16:creationId xmlns:a16="http://schemas.microsoft.com/office/drawing/2014/main" id="{0B28C195-13A6-C9A0-D65F-4B15E26DBBAE}"/>
              </a:ext>
            </a:extLst>
          </p:cNvPr>
          <p:cNvSpPr/>
          <p:nvPr/>
        </p:nvSpPr>
        <p:spPr>
          <a:xfrm>
            <a:off x="569480" y="730617"/>
            <a:ext cx="94336" cy="485128"/>
          </a:xfrm>
          <a:prstGeom prst="rect">
            <a:avLst/>
          </a:prstGeom>
          <a:solidFill>
            <a:srgbClr val="E88C24"/>
          </a:solidFill>
          <a:ln w="12700" cap="flat">
            <a:noFill/>
            <a:miter lim="400000"/>
          </a:ln>
          <a:effectLst/>
        </p:spPr>
        <p:txBody>
          <a:bodyPr wrap="square" lIns="45712" tIns="45712" rIns="45712" bIns="45712" numCol="1" anchor="t">
            <a:noAutofit/>
          </a:bodyPr>
          <a:lstStyle/>
          <a:p>
            <a:endParaRPr sz="1800"/>
          </a:p>
        </p:txBody>
      </p:sp>
      <p:sp>
        <p:nvSpPr>
          <p:cNvPr id="3" name="TextBox 2">
            <a:extLst>
              <a:ext uri="{FF2B5EF4-FFF2-40B4-BE49-F238E27FC236}">
                <a16:creationId xmlns:a16="http://schemas.microsoft.com/office/drawing/2014/main" id="{1929FF92-AF0F-BD1E-08DB-3F4D3757DA18}"/>
              </a:ext>
            </a:extLst>
          </p:cNvPr>
          <p:cNvSpPr txBox="1"/>
          <p:nvPr/>
        </p:nvSpPr>
        <p:spPr>
          <a:xfrm>
            <a:off x="824948" y="648096"/>
            <a:ext cx="3926401" cy="769439"/>
          </a:xfrm>
          <a:prstGeom prst="rect">
            <a:avLst/>
          </a:prstGeom>
          <a:ln w="12700">
            <a:miter lim="400000"/>
          </a:ln>
        </p:spPr>
        <p:txBody>
          <a:bodyPr lIns="0" tIns="0" rIns="0" bIns="0">
            <a:normAutofit/>
          </a:bodyPr>
          <a:lstStyle>
            <a:lvl1pPr>
              <a:defRPr sz="4400" b="1">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000">
                <a:sym typeface="Calibri"/>
              </a:rPr>
              <a:t>Speakers</a:t>
            </a:r>
          </a:p>
        </p:txBody>
      </p:sp>
      <p:sp>
        <p:nvSpPr>
          <p:cNvPr id="4" name="Picture Placeholder 13">
            <a:extLst>
              <a:ext uri="{FF2B5EF4-FFF2-40B4-BE49-F238E27FC236}">
                <a16:creationId xmlns:a16="http://schemas.microsoft.com/office/drawing/2014/main" id="{A611E3E8-9C82-3A94-5AF8-DE0EEC49219F}"/>
              </a:ext>
            </a:extLst>
          </p:cNvPr>
          <p:cNvSpPr>
            <a:spLocks noGrp="1"/>
          </p:cNvSpPr>
          <p:nvPr>
            <p:ph type="pic" sz="quarter" idx="11" hasCustomPrompt="1"/>
          </p:nvPr>
        </p:nvSpPr>
        <p:spPr>
          <a:xfrm>
            <a:off x="550656"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5" name="Picture Placeholder 13">
            <a:extLst>
              <a:ext uri="{FF2B5EF4-FFF2-40B4-BE49-F238E27FC236}">
                <a16:creationId xmlns:a16="http://schemas.microsoft.com/office/drawing/2014/main" id="{51F6DAED-041B-09B2-3CC8-48D14D53E1D3}"/>
              </a:ext>
            </a:extLst>
          </p:cNvPr>
          <p:cNvSpPr>
            <a:spLocks noGrp="1"/>
          </p:cNvSpPr>
          <p:nvPr>
            <p:ph type="pic" sz="quarter" idx="12" hasCustomPrompt="1"/>
          </p:nvPr>
        </p:nvSpPr>
        <p:spPr>
          <a:xfrm>
            <a:off x="550656"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6" name="Picture Placeholder 13">
            <a:extLst>
              <a:ext uri="{FF2B5EF4-FFF2-40B4-BE49-F238E27FC236}">
                <a16:creationId xmlns:a16="http://schemas.microsoft.com/office/drawing/2014/main" id="{D59FEECC-FD0F-27C0-892D-391D635CF27A}"/>
              </a:ext>
            </a:extLst>
          </p:cNvPr>
          <p:cNvSpPr>
            <a:spLocks noGrp="1"/>
          </p:cNvSpPr>
          <p:nvPr>
            <p:ph type="pic" sz="quarter" idx="13" hasCustomPrompt="1"/>
          </p:nvPr>
        </p:nvSpPr>
        <p:spPr>
          <a:xfrm>
            <a:off x="4751350"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7" name="Picture Placeholder 13">
            <a:extLst>
              <a:ext uri="{FF2B5EF4-FFF2-40B4-BE49-F238E27FC236}">
                <a16:creationId xmlns:a16="http://schemas.microsoft.com/office/drawing/2014/main" id="{D7F9CB0E-D8D7-269D-46FC-3FE3C0775BDB}"/>
              </a:ext>
            </a:extLst>
          </p:cNvPr>
          <p:cNvSpPr>
            <a:spLocks noGrp="1"/>
          </p:cNvSpPr>
          <p:nvPr>
            <p:ph type="pic" sz="quarter" idx="14" hasCustomPrompt="1"/>
          </p:nvPr>
        </p:nvSpPr>
        <p:spPr>
          <a:xfrm>
            <a:off x="4751350"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10" name="Text Placeholder 9">
            <a:extLst>
              <a:ext uri="{FF2B5EF4-FFF2-40B4-BE49-F238E27FC236}">
                <a16:creationId xmlns:a16="http://schemas.microsoft.com/office/drawing/2014/main" id="{8882C320-4955-A70C-46A3-AC36AD81F0D1}"/>
              </a:ext>
            </a:extLst>
          </p:cNvPr>
          <p:cNvSpPr>
            <a:spLocks noGrp="1"/>
          </p:cNvSpPr>
          <p:nvPr>
            <p:ph type="body" sz="quarter" idx="15" hasCustomPrompt="1"/>
          </p:nvPr>
        </p:nvSpPr>
        <p:spPr>
          <a:xfrm>
            <a:off x="2544764"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1" name="Text Placeholder 9">
            <a:extLst>
              <a:ext uri="{FF2B5EF4-FFF2-40B4-BE49-F238E27FC236}">
                <a16:creationId xmlns:a16="http://schemas.microsoft.com/office/drawing/2014/main" id="{AA81035F-BFB1-2B4A-D37D-07EA122D7D0D}"/>
              </a:ext>
            </a:extLst>
          </p:cNvPr>
          <p:cNvSpPr>
            <a:spLocks noGrp="1"/>
          </p:cNvSpPr>
          <p:nvPr>
            <p:ph type="body" sz="quarter" idx="16" hasCustomPrompt="1"/>
          </p:nvPr>
        </p:nvSpPr>
        <p:spPr>
          <a:xfrm>
            <a:off x="6845223"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2" name="Text Placeholder 9">
            <a:extLst>
              <a:ext uri="{FF2B5EF4-FFF2-40B4-BE49-F238E27FC236}">
                <a16:creationId xmlns:a16="http://schemas.microsoft.com/office/drawing/2014/main" id="{CA8498CA-DC8E-DB42-C9DB-295CBC2AB205}"/>
              </a:ext>
            </a:extLst>
          </p:cNvPr>
          <p:cNvSpPr>
            <a:spLocks noGrp="1"/>
          </p:cNvSpPr>
          <p:nvPr>
            <p:ph type="body" sz="quarter" idx="17" hasCustomPrompt="1"/>
          </p:nvPr>
        </p:nvSpPr>
        <p:spPr>
          <a:xfrm>
            <a:off x="2544764"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3" name="Text Placeholder 9">
            <a:extLst>
              <a:ext uri="{FF2B5EF4-FFF2-40B4-BE49-F238E27FC236}">
                <a16:creationId xmlns:a16="http://schemas.microsoft.com/office/drawing/2014/main" id="{6947CEC6-4DE0-3AD4-99B7-14156074EF56}"/>
              </a:ext>
            </a:extLst>
          </p:cNvPr>
          <p:cNvSpPr>
            <a:spLocks noGrp="1"/>
          </p:cNvSpPr>
          <p:nvPr>
            <p:ph type="body" sz="quarter" idx="18" hasCustomPrompt="1"/>
          </p:nvPr>
        </p:nvSpPr>
        <p:spPr>
          <a:xfrm>
            <a:off x="6845223"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5" name="object 10">
            <a:extLst>
              <a:ext uri="{FF2B5EF4-FFF2-40B4-BE49-F238E27FC236}">
                <a16:creationId xmlns:a16="http://schemas.microsoft.com/office/drawing/2014/main" id="{28136842-CD0A-1D81-A51A-FEBC7142305E}"/>
              </a:ext>
            </a:extLst>
          </p:cNvPr>
          <p:cNvSpPr txBox="1"/>
          <p:nvPr/>
        </p:nvSpPr>
        <p:spPr>
          <a:xfrm>
            <a:off x="267381" y="6500509"/>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pic>
        <p:nvPicPr>
          <p:cNvPr id="9" name="Picture 8">
            <a:extLst>
              <a:ext uri="{FF2B5EF4-FFF2-40B4-BE49-F238E27FC236}">
                <a16:creationId xmlns:a16="http://schemas.microsoft.com/office/drawing/2014/main" id="{26F06B7A-D76F-8218-DCAA-6EC941C616DE}"/>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70828072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20CDBFA-F4BF-EFF8-1580-49C52D38D32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E10DFD44-0C4B-408A-8D5B-6579C3C3FAD6}" type="slidenum">
              <a:rPr lang="en-US" smtClean="0"/>
              <a:t>‹#›</a:t>
            </a:fld>
            <a:endParaRPr lang="en-US"/>
          </a:p>
        </p:txBody>
      </p:sp>
      <p:sp>
        <p:nvSpPr>
          <p:cNvPr id="9" name="object 10">
            <a:extLst>
              <a:ext uri="{FF2B5EF4-FFF2-40B4-BE49-F238E27FC236}">
                <a16:creationId xmlns:a16="http://schemas.microsoft.com/office/drawing/2014/main" id="{1ABBA802-E452-2AFC-E7D9-86DF60B7192F}"/>
              </a:ext>
            </a:extLst>
          </p:cNvPr>
          <p:cNvSpPr/>
          <p:nvPr/>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1765" baseline="0">
                <a:latin typeface="Verdana" panose="020B0604030504040204" pitchFamily="34" charset="0"/>
                <a:ea typeface="Verdana" panose="020B0604030504040204" pitchFamily="34" charset="0"/>
                <a:cs typeface="Verdana" panose="020B0604030504040204" pitchFamily="34" charset="0"/>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p:nvSpPr>
        <p:spPr>
          <a:xfrm>
            <a:off x="758826" y="616226"/>
            <a:ext cx="287889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Verdana" panose="020B0604030504040204" pitchFamily="34" charset="0"/>
                <a:ea typeface="Verdana" panose="020B0604030504040204" pitchFamily="34" charset="0"/>
                <a:cs typeface="Verdana" panose="020B0604030504040204" pitchFamily="34" charset="0"/>
                <a:sym typeface="Calibri"/>
              </a:rPr>
              <a:t>Agenda</a:t>
            </a:r>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12496498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10B88D82-2B62-3BFB-D841-B76287AC052E}"/>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E10DFD44-0C4B-408A-8D5B-6579C3C3FAD6}" type="slidenum">
              <a:rPr lang="en-US" smtClean="0"/>
              <a:t>‹#›</a:t>
            </a:fld>
            <a:endParaRPr lang="en-US"/>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34224507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Closing">
    <p:spTree>
      <p:nvGrpSpPr>
        <p:cNvPr id="1" name=""/>
        <p:cNvGrpSpPr/>
        <p:nvPr/>
      </p:nvGrpSpPr>
      <p:grpSpPr>
        <a:xfrm>
          <a:off x="0" y="0"/>
          <a:ext cx="0" cy="0"/>
          <a:chOff x="0" y="0"/>
          <a:chExt cx="0" cy="0"/>
        </a:xfrm>
      </p:grpSpPr>
      <p:pic>
        <p:nvPicPr>
          <p:cNvPr id="6" name="Picture 5" descr="Palm trees in the sky&#10;&#10;Description automatically generated">
            <a:extLst>
              <a:ext uri="{FF2B5EF4-FFF2-40B4-BE49-F238E27FC236}">
                <a16:creationId xmlns:a16="http://schemas.microsoft.com/office/drawing/2014/main" id="{148695D2-A994-111B-CD2D-283C560C91AD}"/>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9" name="object 10">
            <a:extLst>
              <a:ext uri="{FF2B5EF4-FFF2-40B4-BE49-F238E27FC236}">
                <a16:creationId xmlns:a16="http://schemas.microsoft.com/office/drawing/2014/main" id="{D53E30DB-3424-A7B3-DD4B-ECDCD1F473EA}"/>
              </a:ext>
            </a:extLst>
          </p:cNvPr>
          <p:cNvSpPr txBox="1"/>
          <p:nvPr/>
        </p:nvSpPr>
        <p:spPr>
          <a:xfrm>
            <a:off x="9507853" y="6545898"/>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10" name="object 8">
            <a:extLst>
              <a:ext uri="{FF2B5EF4-FFF2-40B4-BE49-F238E27FC236}">
                <a16:creationId xmlns:a16="http://schemas.microsoft.com/office/drawing/2014/main" id="{28E884E9-8151-D4F3-956D-80BE3F8721D9}"/>
              </a:ext>
            </a:extLst>
          </p:cNvPr>
          <p:cNvSpPr/>
          <p:nvPr/>
        </p:nvSpPr>
        <p:spPr>
          <a:xfrm>
            <a:off x="569480" y="2003601"/>
            <a:ext cx="94336" cy="1221729"/>
          </a:xfrm>
          <a:prstGeom prst="rect">
            <a:avLst/>
          </a:prstGeom>
          <a:solidFill>
            <a:srgbClr val="E88C24"/>
          </a:solidFill>
          <a:ln w="12700">
            <a:miter lim="400000"/>
          </a:ln>
        </p:spPr>
        <p:txBody>
          <a:bodyPr lIns="45712" rIns="45712"/>
          <a:lstStyle/>
          <a:p>
            <a:endParaRPr sz="1800"/>
          </a:p>
        </p:txBody>
      </p:sp>
      <p:sp>
        <p:nvSpPr>
          <p:cNvPr id="13" name="TextBox 12">
            <a:extLst>
              <a:ext uri="{FF2B5EF4-FFF2-40B4-BE49-F238E27FC236}">
                <a16:creationId xmlns:a16="http://schemas.microsoft.com/office/drawing/2014/main" id="{D0A10028-72AC-53E2-41A9-93F66C4F0D92}"/>
              </a:ext>
            </a:extLst>
          </p:cNvPr>
          <p:cNvSpPr txBox="1"/>
          <p:nvPr/>
        </p:nvSpPr>
        <p:spPr>
          <a:xfrm>
            <a:off x="854193" y="1884779"/>
            <a:ext cx="4564983" cy="1459372"/>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400">
                <a:sym typeface="Calibri"/>
              </a:rPr>
              <a:t>Thank you for Attending!</a:t>
            </a:r>
          </a:p>
        </p:txBody>
      </p:sp>
      <p:sp>
        <p:nvSpPr>
          <p:cNvPr id="4" name="object 9">
            <a:extLst>
              <a:ext uri="{FF2B5EF4-FFF2-40B4-BE49-F238E27FC236}">
                <a16:creationId xmlns:a16="http://schemas.microsoft.com/office/drawing/2014/main" id="{E205A04B-C58C-BC42-5E28-9F389C949012}"/>
              </a:ext>
            </a:extLst>
          </p:cNvPr>
          <p:cNvSpPr txBox="1"/>
          <p:nvPr/>
        </p:nvSpPr>
        <p:spPr>
          <a:xfrm>
            <a:off x="457200" y="640081"/>
            <a:ext cx="6127254" cy="6035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Microsoft Business Applications </a:t>
            </a:r>
            <a:br>
              <a:rPr lang="en-US" sz="1961">
                <a:latin typeface="Poppins" panose="00000500000000000000" pitchFamily="2" charset="0"/>
                <a:cs typeface="Poppins" panose="00000500000000000000" pitchFamily="2" charset="0"/>
              </a:rPr>
            </a:br>
            <a:r>
              <a:rPr lang="en-US" sz="1961">
                <a:latin typeface="Poppins" panose="00000500000000000000" pitchFamily="2" charset="0"/>
                <a:cs typeface="Poppins" panose="00000500000000000000" pitchFamily="2" charset="0"/>
              </a:rPr>
              <a:t>user conference on the planet.</a:t>
            </a:r>
          </a:p>
        </p:txBody>
      </p:sp>
      <p:sp>
        <p:nvSpPr>
          <p:cNvPr id="5" name="object 2">
            <a:extLst>
              <a:ext uri="{FF2B5EF4-FFF2-40B4-BE49-F238E27FC236}">
                <a16:creationId xmlns:a16="http://schemas.microsoft.com/office/drawing/2014/main" id="{0852A0F6-69FE-7925-F6B0-18B7342A4A83}"/>
              </a:ext>
            </a:extLst>
          </p:cNvPr>
          <p:cNvSpPr txBox="1"/>
          <p:nvPr/>
        </p:nvSpPr>
        <p:spPr>
          <a:xfrm>
            <a:off x="-74134" y="6478336"/>
            <a:ext cx="5493311" cy="2715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5079" lvl="0" indent="12698" algn="r"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lang="en-US" sz="1765">
                <a:solidFill>
                  <a:srgbClr val="1B449A"/>
                </a:solidFill>
              </a:rPr>
              <a:t>A Dynamics-First, ‘For User, By User’ Event</a:t>
            </a:r>
            <a:r>
              <a:rPr sz="1765" spc="-25" baseline="0">
                <a:solidFill>
                  <a:srgbClr val="1B449A"/>
                </a:solidFill>
              </a:rPr>
              <a:t>.</a:t>
            </a:r>
          </a:p>
        </p:txBody>
      </p:sp>
      <p:pic>
        <p:nvPicPr>
          <p:cNvPr id="2" name="Picture 1">
            <a:extLst>
              <a:ext uri="{FF2B5EF4-FFF2-40B4-BE49-F238E27FC236}">
                <a16:creationId xmlns:a16="http://schemas.microsoft.com/office/drawing/2014/main" id="{42E8EE19-D4A5-89BF-DC08-BC3CB7FE8944}"/>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83924938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6C84C-2AF5-4892-85CF-1EF3CD63FE4E}"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DFD44-0C4B-408A-8D5B-6579C3C3FAD6}" type="slidenum">
              <a:rPr lang="en-US" smtClean="0"/>
              <a:t>‹#›</a:t>
            </a:fld>
            <a:endParaRPr lang="en-US"/>
          </a:p>
        </p:txBody>
      </p:sp>
    </p:spTree>
    <p:extLst>
      <p:ext uri="{BB962C8B-B14F-4D97-AF65-F5344CB8AC3E}">
        <p14:creationId xmlns:p14="http://schemas.microsoft.com/office/powerpoint/2010/main" val="61727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29549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Title - Single Speaker">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027EB44-60D0-F940-C1B3-313C6422900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7" name="object 10">
            <a:extLst>
              <a:ext uri="{FF2B5EF4-FFF2-40B4-BE49-F238E27FC236}">
                <a16:creationId xmlns:a16="http://schemas.microsoft.com/office/drawing/2014/main" id="{DA3D417B-089D-C3DB-886B-4181678EEEC6}"/>
              </a:ext>
            </a:extLst>
          </p:cNvPr>
          <p:cNvSpPr txBox="1"/>
          <p:nvPr/>
        </p:nvSpPr>
        <p:spPr>
          <a:xfrm>
            <a:off x="9545203" y="6567695"/>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chemeClr val="bg1"/>
                </a:solidFill>
              </a:rPr>
              <a:t>@</a:t>
            </a:r>
            <a:r>
              <a:rPr sz="1300" spc="-65" baseline="0">
                <a:solidFill>
                  <a:schemeClr val="bg1"/>
                </a:solidFill>
              </a:rPr>
              <a:t> </a:t>
            </a:r>
            <a:r>
              <a:rPr sz="1300" spc="-50" baseline="0">
                <a:solidFill>
                  <a:schemeClr val="bg1"/>
                </a:solidFill>
              </a:rPr>
              <a:t>202</a:t>
            </a:r>
            <a:r>
              <a:rPr lang="en-US" sz="1300" spc="-50" baseline="0">
                <a:solidFill>
                  <a:schemeClr val="bg1"/>
                </a:solidFill>
              </a:rPr>
              <a:t>5</a:t>
            </a:r>
            <a:r>
              <a:rPr sz="1300" spc="-65" baseline="0">
                <a:solidFill>
                  <a:schemeClr val="bg1"/>
                </a:solidFill>
              </a:rPr>
              <a:t> </a:t>
            </a:r>
            <a:r>
              <a:rPr sz="1300" spc="60" baseline="0">
                <a:solidFill>
                  <a:schemeClr val="bg1"/>
                </a:solidFill>
              </a:rPr>
              <a:t>Dynamic</a:t>
            </a:r>
            <a:r>
              <a:rPr sz="1300" spc="-65" baseline="0">
                <a:solidFill>
                  <a:schemeClr val="bg1"/>
                </a:solidFill>
              </a:rPr>
              <a:t> </a:t>
            </a:r>
            <a:r>
              <a:rPr sz="1300" spc="40" baseline="0">
                <a:solidFill>
                  <a:schemeClr val="bg1"/>
                </a:solidFill>
              </a:rPr>
              <a:t>Communities</a:t>
            </a:r>
          </a:p>
        </p:txBody>
      </p:sp>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187620"/>
            <a:ext cx="6410739"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EDD8AA68-7E07-4D22-B165-73045A367D39}"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p:nvSpPr>
        <p:spPr>
          <a:xfrm>
            <a:off x="457200" y="541896"/>
            <a:ext cx="5979191" cy="60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Microsoft Business Applications </a:t>
            </a:r>
            <a:br>
              <a:rPr lang="en-US" sz="1961">
                <a:latin typeface="Poppins" panose="00000500000000000000" pitchFamily="2" charset="0"/>
                <a:cs typeface="Poppins" panose="00000500000000000000" pitchFamily="2" charset="0"/>
              </a:rPr>
            </a:br>
            <a:r>
              <a:rPr lang="en-US" sz="1961">
                <a:latin typeface="Poppins" panose="00000500000000000000" pitchFamily="2" charset="0"/>
                <a:cs typeface="Poppins" panose="00000500000000000000" pitchFamily="2" charset="0"/>
              </a:rPr>
              <a:t>user conference on the planet.</a:t>
            </a:r>
          </a:p>
        </p:txBody>
      </p:sp>
      <p:sp>
        <p:nvSpPr>
          <p:cNvPr id="9" name="object 2">
            <a:extLst>
              <a:ext uri="{FF2B5EF4-FFF2-40B4-BE49-F238E27FC236}">
                <a16:creationId xmlns:a16="http://schemas.microsoft.com/office/drawing/2014/main" id="{AE3F88F1-DEAB-1BF5-CA50-15868AFD63BC}"/>
              </a:ext>
            </a:extLst>
          </p:cNvPr>
          <p:cNvSpPr txBox="1"/>
          <p:nvPr/>
        </p:nvSpPr>
        <p:spPr>
          <a:xfrm>
            <a:off x="422649" y="4231266"/>
            <a:ext cx="3138172" cy="96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79" indent="12698">
              <a:lnSpc>
                <a:spcPct val="100000"/>
              </a:lnSpc>
              <a:spcBef>
                <a:spcPts val="300"/>
              </a:spcBef>
              <a:defRPr sz="2100" spc="85">
                <a:solidFill>
                  <a:srgbClr val="252F35"/>
                </a:solidFill>
                <a:latin typeface="Lucida Sans Unicode"/>
                <a:ea typeface="Lucida Sans Unicode"/>
                <a:cs typeface="Lucida Sans Unicode"/>
                <a:sym typeface="Lucida Sans Unicode"/>
              </a:defRPr>
            </a:pPr>
            <a:r>
              <a:rPr lang="en-US" sz="2100"/>
              <a:t>A Dynamics-First, ‘For User, By User’ Event</a:t>
            </a:r>
            <a:r>
              <a:rPr sz="2100" spc="-25"/>
              <a:t>.</a:t>
            </a:r>
          </a:p>
        </p:txBody>
      </p:sp>
      <p:sp>
        <p:nvSpPr>
          <p:cNvPr id="10" name="object 4">
            <a:extLst>
              <a:ext uri="{FF2B5EF4-FFF2-40B4-BE49-F238E27FC236}">
                <a16:creationId xmlns:a16="http://schemas.microsoft.com/office/drawing/2014/main" id="{B3D165BB-366E-FF38-B8DA-3AF941C1841F}"/>
              </a:ext>
            </a:extLst>
          </p:cNvPr>
          <p:cNvSpPr/>
          <p:nvPr/>
        </p:nvSpPr>
        <p:spPr>
          <a:xfrm>
            <a:off x="422648" y="1583384"/>
            <a:ext cx="94336" cy="485129"/>
          </a:xfrm>
          <a:prstGeom prst="rect">
            <a:avLst/>
          </a:prstGeom>
          <a:solidFill>
            <a:srgbClr val="E88C24"/>
          </a:solidFill>
          <a:ln w="12700">
            <a:miter lim="400000"/>
          </a:ln>
        </p:spPr>
        <p:txBody>
          <a:bodyPr lIns="45712" rIns="45712"/>
          <a:lstStyle/>
          <a:p>
            <a:endParaRPr sz="1800"/>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6273875" y="870463"/>
            <a:ext cx="3200400" cy="3200400"/>
          </a:xfrm>
          <a:prstGeom prst="ellipse">
            <a:avLst/>
          </a:prstGeom>
          <a:solidFill>
            <a:srgbClr val="A6ACB7"/>
          </a:solidFill>
          <a:ln w="63500">
            <a:solidFill>
              <a:srgbClr val="FF9300"/>
            </a:solidFill>
          </a:ln>
        </p:spPr>
        <p:txBody>
          <a:bodyPr/>
          <a:lstStyle>
            <a:lvl1pPr algn="ctr">
              <a:defRPr sz="2745"/>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p:nvPr>
        </p:nvSpPr>
        <p:spPr>
          <a:xfrm>
            <a:off x="6206847" y="4197355"/>
            <a:ext cx="3330575" cy="742903"/>
          </a:xfrm>
        </p:spPr>
        <p:txBody>
          <a:bodyPr/>
          <a:lstStyle>
            <a:lvl1pPr algn="ctr">
              <a:defRPr sz="1765" baseline="0">
                <a:solidFill>
                  <a:srgbClr val="000000"/>
                </a:solidFill>
                <a:latin typeface="Verdana" panose="020B0604030504040204" pitchFamily="34" charset="0"/>
              </a:defRPr>
            </a:lvl1pPr>
          </a:lstStyle>
          <a:p>
            <a:pPr lvl="0"/>
            <a:r>
              <a:rPr lang="en-US"/>
              <a:t>Click to edit Master text styles</a:t>
            </a:r>
          </a:p>
        </p:txBody>
      </p:sp>
      <p:pic>
        <p:nvPicPr>
          <p:cNvPr id="6" name="Picture 5">
            <a:extLst>
              <a:ext uri="{FF2B5EF4-FFF2-40B4-BE49-F238E27FC236}">
                <a16:creationId xmlns:a16="http://schemas.microsoft.com/office/drawing/2014/main" id="{37C41EE8-B619-2810-5033-75026CB19CCB}"/>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11323025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036C-F2D0-E5FA-A9AD-9F13C43C51E6}"/>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4B2027C8-6E77-AA13-28A0-54A3DA880F88}"/>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
        <p:nvSpPr>
          <p:cNvPr id="4" name="Date Placeholder 3">
            <a:extLst>
              <a:ext uri="{FF2B5EF4-FFF2-40B4-BE49-F238E27FC236}">
                <a16:creationId xmlns:a16="http://schemas.microsoft.com/office/drawing/2014/main" id="{3A9838F5-6A95-0D91-ED36-47BEFFF4AB1A}"/>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67870B45-D55C-7586-BF10-D531E345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9F54-5652-FD6C-DC9C-258633175A80}"/>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4128256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06E4-0255-04C2-05F4-69A58A211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542DC-8B03-6107-E71E-9588A48652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9F7FA-AEA7-B39E-4D04-5645B5FBA0DC}"/>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AF291419-2070-DBE8-4146-4E956DA44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D1D98-2323-B250-6D61-CA41D4A0455E}"/>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2507752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0CF9-0706-CA5E-8233-A787752FEA3E}"/>
              </a:ext>
            </a:extLst>
          </p:cNvPr>
          <p:cNvSpPr>
            <a:spLocks noGrp="1"/>
          </p:cNvSpPr>
          <p:nvPr>
            <p:ph type="title"/>
          </p:nvPr>
        </p:nvSpPr>
        <p:spPr>
          <a:xfrm>
            <a:off x="832617" y="1709052"/>
            <a:ext cx="10514316" cy="2853090"/>
          </a:xfrm>
        </p:spPr>
        <p:txBody>
          <a:bodyPr anchor="b"/>
          <a:lstStyle>
            <a:lvl1pPr>
              <a:defRPr sz="5882"/>
            </a:lvl1pPr>
          </a:lstStyle>
          <a:p>
            <a:r>
              <a:rPr lang="en-US"/>
              <a:t>Click to edit Master title style</a:t>
            </a:r>
          </a:p>
        </p:txBody>
      </p:sp>
      <p:sp>
        <p:nvSpPr>
          <p:cNvPr id="3" name="Text Placeholder 2">
            <a:extLst>
              <a:ext uri="{FF2B5EF4-FFF2-40B4-BE49-F238E27FC236}">
                <a16:creationId xmlns:a16="http://schemas.microsoft.com/office/drawing/2014/main" id="{4EA967A8-44A8-E9A0-067A-424CE94896C1}"/>
              </a:ext>
            </a:extLst>
          </p:cNvPr>
          <p:cNvSpPr>
            <a:spLocks noGrp="1"/>
          </p:cNvSpPr>
          <p:nvPr>
            <p:ph type="body" idx="1"/>
          </p:nvPr>
        </p:nvSpPr>
        <p:spPr>
          <a:xfrm>
            <a:off x="832617" y="4590160"/>
            <a:ext cx="10514316" cy="1498922"/>
          </a:xfrm>
        </p:spPr>
        <p:txBody>
          <a:bodyPr/>
          <a:lstStyle>
            <a:lvl1pPr marL="0" indent="0">
              <a:buNone/>
              <a:defRPr sz="2353">
                <a:solidFill>
                  <a:schemeClr val="tx1">
                    <a:tint val="75000"/>
                  </a:schemeClr>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0E77A-EC6E-C017-88A8-8DC155321D4C}"/>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3F1CE00A-629B-9809-956B-E335D55F6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B17E4-5C7F-BEF8-1CB1-B96E8750A009}"/>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4046085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92D2-7BB3-EE30-D85D-6D233270B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507E3-3070-235F-5D9B-7B41B9945937}"/>
              </a:ext>
            </a:extLst>
          </p:cNvPr>
          <p:cNvSpPr>
            <a:spLocks noGrp="1"/>
          </p:cNvSpPr>
          <p:nvPr>
            <p:ph sz="half" idx="1"/>
          </p:nvPr>
        </p:nvSpPr>
        <p:spPr>
          <a:xfrm>
            <a:off x="83884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98F23-5C78-95FD-0482-21D4DA4F8540}"/>
              </a:ext>
            </a:extLst>
          </p:cNvPr>
          <p:cNvSpPr>
            <a:spLocks noGrp="1"/>
          </p:cNvSpPr>
          <p:nvPr>
            <p:ph sz="half" idx="2"/>
          </p:nvPr>
        </p:nvSpPr>
        <p:spPr>
          <a:xfrm>
            <a:off x="617070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7ACFC-758C-978C-4200-4FDD1300C5A9}"/>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6" name="Footer Placeholder 5">
            <a:extLst>
              <a:ext uri="{FF2B5EF4-FFF2-40B4-BE49-F238E27FC236}">
                <a16:creationId xmlns:a16="http://schemas.microsoft.com/office/drawing/2014/main" id="{4A7416CE-42F7-3D16-510A-2BAF401EE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E40FE-5412-F1B7-8745-8D453CC23783}"/>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540797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6CB6-D887-658C-B7FA-79FCA55655F5}"/>
              </a:ext>
            </a:extLst>
          </p:cNvPr>
          <p:cNvSpPr>
            <a:spLocks noGrp="1"/>
          </p:cNvSpPr>
          <p:nvPr>
            <p:ph type="title"/>
          </p:nvPr>
        </p:nvSpPr>
        <p:spPr>
          <a:xfrm>
            <a:off x="840398" y="365781"/>
            <a:ext cx="10514316" cy="13245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16B04-70DE-2CE1-9DDB-0DB3D6994066}"/>
              </a:ext>
            </a:extLst>
          </p:cNvPr>
          <p:cNvSpPr>
            <a:spLocks noGrp="1"/>
          </p:cNvSpPr>
          <p:nvPr>
            <p:ph type="body" idx="1"/>
          </p:nvPr>
        </p:nvSpPr>
        <p:spPr>
          <a:xfrm>
            <a:off x="840399" y="1681035"/>
            <a:ext cx="5157555"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4" name="Content Placeholder 3">
            <a:extLst>
              <a:ext uri="{FF2B5EF4-FFF2-40B4-BE49-F238E27FC236}">
                <a16:creationId xmlns:a16="http://schemas.microsoft.com/office/drawing/2014/main" id="{51A19F21-136B-62F9-F77B-D07F5D2239BF}"/>
              </a:ext>
            </a:extLst>
          </p:cNvPr>
          <p:cNvSpPr>
            <a:spLocks noGrp="1"/>
          </p:cNvSpPr>
          <p:nvPr>
            <p:ph sz="half" idx="2"/>
          </p:nvPr>
        </p:nvSpPr>
        <p:spPr>
          <a:xfrm>
            <a:off x="840399" y="2504431"/>
            <a:ext cx="5157555"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B9F4C-216C-D100-87B3-878B003110FD}"/>
              </a:ext>
            </a:extLst>
          </p:cNvPr>
          <p:cNvSpPr>
            <a:spLocks noGrp="1"/>
          </p:cNvSpPr>
          <p:nvPr>
            <p:ph type="body" sz="quarter" idx="3"/>
          </p:nvPr>
        </p:nvSpPr>
        <p:spPr>
          <a:xfrm>
            <a:off x="6172259" y="1681035"/>
            <a:ext cx="5182456"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6" name="Content Placeholder 5">
            <a:extLst>
              <a:ext uri="{FF2B5EF4-FFF2-40B4-BE49-F238E27FC236}">
                <a16:creationId xmlns:a16="http://schemas.microsoft.com/office/drawing/2014/main" id="{D69D0F06-6168-E592-6EE1-0A51222766DB}"/>
              </a:ext>
            </a:extLst>
          </p:cNvPr>
          <p:cNvSpPr>
            <a:spLocks noGrp="1"/>
          </p:cNvSpPr>
          <p:nvPr>
            <p:ph sz="quarter" idx="4"/>
          </p:nvPr>
        </p:nvSpPr>
        <p:spPr>
          <a:xfrm>
            <a:off x="6172259" y="2504431"/>
            <a:ext cx="5182456"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48404-402B-BB3A-3C70-8A663BDD7879}"/>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8" name="Footer Placeholder 7">
            <a:extLst>
              <a:ext uri="{FF2B5EF4-FFF2-40B4-BE49-F238E27FC236}">
                <a16:creationId xmlns:a16="http://schemas.microsoft.com/office/drawing/2014/main" id="{B7417AAD-C961-8ECB-7C7A-852059609E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71A1BB-E631-C611-0459-D280C3167AD8}"/>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890567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A011-289E-4B8F-1CF9-1CC46C447D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2827F9-3D49-C709-70CB-C5FEB4C8BFFA}"/>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4" name="Footer Placeholder 3">
            <a:extLst>
              <a:ext uri="{FF2B5EF4-FFF2-40B4-BE49-F238E27FC236}">
                <a16:creationId xmlns:a16="http://schemas.microsoft.com/office/drawing/2014/main" id="{42EE711E-3BAE-C5B5-877C-39686A366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BD723-4295-41EC-1F80-779B398E40AB}"/>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133689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7A1CD-DCA6-9DCC-93A2-D3367DDED766}"/>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3" name="Footer Placeholder 2">
            <a:extLst>
              <a:ext uri="{FF2B5EF4-FFF2-40B4-BE49-F238E27FC236}">
                <a16:creationId xmlns:a16="http://schemas.microsoft.com/office/drawing/2014/main" id="{D8F2637B-D79E-AF39-64A5-FE4BFCF66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DE2B03-8005-975D-D987-65836D7045A0}"/>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708467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E886-43E5-69A2-5BDE-5E08C8C2C88B}"/>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Content Placeholder 2">
            <a:extLst>
              <a:ext uri="{FF2B5EF4-FFF2-40B4-BE49-F238E27FC236}">
                <a16:creationId xmlns:a16="http://schemas.microsoft.com/office/drawing/2014/main" id="{CB28FB97-A01D-6830-CE18-36081E7A6443}"/>
              </a:ext>
            </a:extLst>
          </p:cNvPr>
          <p:cNvSpPr>
            <a:spLocks noGrp="1"/>
          </p:cNvSpPr>
          <p:nvPr>
            <p:ph idx="1"/>
          </p:nvPr>
        </p:nvSpPr>
        <p:spPr>
          <a:xfrm>
            <a:off x="5182457" y="986830"/>
            <a:ext cx="6172258" cy="4873445"/>
          </a:xfrm>
        </p:spPr>
        <p:txBody>
          <a:bodyPr/>
          <a:lstStyle>
            <a:lvl1pPr>
              <a:defRPr sz="3137"/>
            </a:lvl1pPr>
            <a:lvl2pPr>
              <a:defRPr sz="2745"/>
            </a:lvl2pPr>
            <a:lvl3pPr>
              <a:defRPr sz="2353"/>
            </a:lvl3pPr>
            <a:lvl4pPr>
              <a:defRPr sz="1961"/>
            </a:lvl4pPr>
            <a:lvl5pPr>
              <a:defRPr sz="1961"/>
            </a:lvl5pPr>
            <a:lvl6pPr>
              <a:defRPr sz="1961"/>
            </a:lvl6pPr>
            <a:lvl7pPr>
              <a:defRPr sz="1961"/>
            </a:lvl7pPr>
            <a:lvl8pPr>
              <a:defRPr sz="1961"/>
            </a:lvl8pPr>
            <a:lvl9pPr>
              <a:defRPr sz="19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F96C4-95F9-4732-564F-4371A24B5F45}"/>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B4E2F4A7-65C3-91EA-0380-ECEA5255B380}"/>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6" name="Footer Placeholder 5">
            <a:extLst>
              <a:ext uri="{FF2B5EF4-FFF2-40B4-BE49-F238E27FC236}">
                <a16:creationId xmlns:a16="http://schemas.microsoft.com/office/drawing/2014/main" id="{D631AB7D-1A55-8DFA-770D-643C0F82F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11768-80EB-0515-CB18-834166E56225}"/>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26876449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D050-AE94-CF41-9AE3-4152A36F1C91}"/>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Picture Placeholder 2">
            <a:extLst>
              <a:ext uri="{FF2B5EF4-FFF2-40B4-BE49-F238E27FC236}">
                <a16:creationId xmlns:a16="http://schemas.microsoft.com/office/drawing/2014/main" id="{3A1A4CF3-5678-5504-703C-5F8AB99531FA}"/>
              </a:ext>
            </a:extLst>
          </p:cNvPr>
          <p:cNvSpPr>
            <a:spLocks noGrp="1"/>
          </p:cNvSpPr>
          <p:nvPr>
            <p:ph type="pic" idx="1"/>
          </p:nvPr>
        </p:nvSpPr>
        <p:spPr>
          <a:xfrm>
            <a:off x="5182457" y="986830"/>
            <a:ext cx="6172258" cy="4873445"/>
          </a:xfrm>
        </p:spPr>
        <p:txBody>
          <a:bodyPr/>
          <a:lstStyle>
            <a:lvl1pPr marL="0" indent="0">
              <a:buNone/>
              <a:defRPr sz="3137"/>
            </a:lvl1pPr>
            <a:lvl2pPr marL="448193" indent="0">
              <a:buNone/>
              <a:defRPr sz="2745"/>
            </a:lvl2pPr>
            <a:lvl3pPr marL="896386" indent="0">
              <a:buNone/>
              <a:defRPr sz="2353"/>
            </a:lvl3pPr>
            <a:lvl4pPr marL="1344579" indent="0">
              <a:buNone/>
              <a:defRPr sz="1961"/>
            </a:lvl4pPr>
            <a:lvl5pPr marL="1792773" indent="0">
              <a:buNone/>
              <a:defRPr sz="1961"/>
            </a:lvl5pPr>
            <a:lvl6pPr marL="2240966" indent="0">
              <a:buNone/>
              <a:defRPr sz="1961"/>
            </a:lvl6pPr>
            <a:lvl7pPr marL="2689159" indent="0">
              <a:buNone/>
              <a:defRPr sz="1961"/>
            </a:lvl7pPr>
            <a:lvl8pPr marL="3137352" indent="0">
              <a:buNone/>
              <a:defRPr sz="1961"/>
            </a:lvl8pPr>
            <a:lvl9pPr marL="3585545" indent="0">
              <a:buNone/>
              <a:defRPr sz="1961"/>
            </a:lvl9pPr>
          </a:lstStyle>
          <a:p>
            <a:r>
              <a:rPr lang="en-US"/>
              <a:t>Click icon to add picture</a:t>
            </a:r>
          </a:p>
        </p:txBody>
      </p:sp>
      <p:sp>
        <p:nvSpPr>
          <p:cNvPr id="4" name="Text Placeholder 3">
            <a:extLst>
              <a:ext uri="{FF2B5EF4-FFF2-40B4-BE49-F238E27FC236}">
                <a16:creationId xmlns:a16="http://schemas.microsoft.com/office/drawing/2014/main" id="{AA4D9EB5-A1F8-4DB6-0F7E-6D7A8A381FC4}"/>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6804A06F-D2A9-5DDB-D6F5-301C2AF0A35E}"/>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6" name="Footer Placeholder 5">
            <a:extLst>
              <a:ext uri="{FF2B5EF4-FFF2-40B4-BE49-F238E27FC236}">
                <a16:creationId xmlns:a16="http://schemas.microsoft.com/office/drawing/2014/main" id="{EAC49984-990B-61CD-AA48-AC61B9BC2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EF457-44D0-AFCA-A69C-747942E03DB2}"/>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13972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39296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AB6-3227-57A3-8413-53E76E794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B50A63-D241-C9E9-41DD-5E2CC350C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9AA09-52C9-6C3E-BB98-EB6E9216E2AC}"/>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7E7B782F-650F-3302-A3CC-99E530736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C915C-FCAF-91AE-ACBE-36811915C803}"/>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69019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57E7F-84CF-1B9E-EF2F-B9328A682D77}"/>
              </a:ext>
            </a:extLst>
          </p:cNvPr>
          <p:cNvSpPr>
            <a:spLocks noGrp="1"/>
          </p:cNvSpPr>
          <p:nvPr>
            <p:ph type="title" orient="vert"/>
          </p:nvPr>
        </p:nvSpPr>
        <p:spPr>
          <a:xfrm>
            <a:off x="8724579" y="365782"/>
            <a:ext cx="2628580" cy="5810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BB55B-480C-B12D-AFA3-BF5E468CE754}"/>
              </a:ext>
            </a:extLst>
          </p:cNvPr>
          <p:cNvSpPr>
            <a:spLocks noGrp="1"/>
          </p:cNvSpPr>
          <p:nvPr>
            <p:ph type="body" orient="vert" idx="1"/>
          </p:nvPr>
        </p:nvSpPr>
        <p:spPr>
          <a:xfrm>
            <a:off x="838843" y="365782"/>
            <a:ext cx="7736332" cy="58104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5921-0D28-EA8B-4059-D11B21B2E82F}"/>
              </a:ext>
            </a:extLst>
          </p:cNvPr>
          <p:cNvSpPr>
            <a:spLocks noGrp="1"/>
          </p:cNvSpPr>
          <p:nvPr>
            <p:ph type="dt" sz="half" idx="10"/>
          </p:nvPr>
        </p:nvSpPr>
        <p:spPr/>
        <p:txBody>
          <a:body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632A2E97-ECAB-3093-1D38-19D8598EB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86EFD-7EB8-157E-7837-59BB7494118F}"/>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4029218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52D-7A32-0C55-6FB2-F0247B91929A}"/>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947564D3-A5F1-E105-364A-C71B92B5B525}"/>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Tree>
    <p:extLst>
      <p:ext uri="{BB962C8B-B14F-4D97-AF65-F5344CB8AC3E}">
        <p14:creationId xmlns:p14="http://schemas.microsoft.com/office/powerpoint/2010/main" val="154501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4313" b="1" i="0" spc="-98"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17340041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pic>
        <p:nvPicPr>
          <p:cNvPr id="3" name="Picture 2" descr="A city with a lake&#10;&#10;Description automatically generated">
            <a:extLst>
              <a:ext uri="{FF2B5EF4-FFF2-40B4-BE49-F238E27FC236}">
                <a16:creationId xmlns:a16="http://schemas.microsoft.com/office/drawing/2014/main" id="{15F83B2B-FB5D-9733-A2DA-257BE74CE60D}"/>
              </a:ext>
            </a:extLst>
          </p:cNvPr>
          <p:cNvPicPr>
            <a:picLocks noChangeAspect="1"/>
          </p:cNvPicPr>
          <p:nvPr/>
        </p:nvPicPr>
        <p:blipFill>
          <a:blip r:embed="rId2"/>
          <a:stretch>
            <a:fillRect/>
          </a:stretch>
        </p:blipFill>
        <p:spPr>
          <a:xfrm>
            <a:off x="0" y="3419"/>
            <a:ext cx="12198085" cy="6854581"/>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spTree>
    <p:extLst>
      <p:ext uri="{BB962C8B-B14F-4D97-AF65-F5344CB8AC3E}">
        <p14:creationId xmlns:p14="http://schemas.microsoft.com/office/powerpoint/2010/main" val="3568098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Title Only">
    <p:bg>
      <p:bgPr>
        <a:solidFill>
          <a:schemeClr val="bg1"/>
        </a:solidFill>
        <a:effectLst/>
      </p:bgPr>
    </p:bg>
    <p:spTree>
      <p:nvGrpSpPr>
        <p:cNvPr id="1" name=""/>
        <p:cNvGrpSpPr/>
        <p:nvPr/>
      </p:nvGrpSpPr>
      <p:grpSpPr>
        <a:xfrm>
          <a:off x="0" y="0"/>
          <a:ext cx="0" cy="0"/>
          <a:chOff x="0" y="0"/>
          <a:chExt cx="0" cy="0"/>
        </a:xfrm>
      </p:grpSpPr>
      <p:pic>
        <p:nvPicPr>
          <p:cNvPr id="7" name="Picture 6" descr="Palm trees in the sky&#10;&#10;Description automatically generated">
            <a:extLst>
              <a:ext uri="{FF2B5EF4-FFF2-40B4-BE49-F238E27FC236}">
                <a16:creationId xmlns:a16="http://schemas.microsoft.com/office/drawing/2014/main" id="{D2425B14-4C37-0700-44FC-5BD08A9796D0}"/>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897390"/>
            <a:ext cx="5958160"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E10DFD44-0C4B-408A-8D5B-6579C3C3FAD6}"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p:nvSpPr>
        <p:spPr>
          <a:xfrm>
            <a:off x="457200" y="640081"/>
            <a:ext cx="7173083" cy="724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r>
              <a:rPr lang="en-US" sz="2353">
                <a:latin typeface="Poppins" panose="00000500000000000000" pitchFamily="2" charset="0"/>
                <a:cs typeface="Poppins" panose="00000500000000000000" pitchFamily="2" charset="0"/>
              </a:rPr>
              <a:t>The largest Microsoft Business Applications </a:t>
            </a:r>
            <a:br>
              <a:rPr lang="en-US" sz="2353">
                <a:latin typeface="Poppins" panose="00000500000000000000" pitchFamily="2" charset="0"/>
                <a:cs typeface="Poppins" panose="00000500000000000000" pitchFamily="2" charset="0"/>
              </a:rPr>
            </a:br>
            <a:r>
              <a:rPr lang="en-US" sz="2353">
                <a:latin typeface="Poppins" panose="00000500000000000000" pitchFamily="2" charset="0"/>
                <a:cs typeface="Poppins" panose="00000500000000000000" pitchFamily="2" charset="0"/>
              </a:rPr>
              <a:t>user conference on the planet.</a:t>
            </a:r>
          </a:p>
        </p:txBody>
      </p:sp>
      <p:sp>
        <p:nvSpPr>
          <p:cNvPr id="10" name="object 4">
            <a:extLst>
              <a:ext uri="{FF2B5EF4-FFF2-40B4-BE49-F238E27FC236}">
                <a16:creationId xmlns:a16="http://schemas.microsoft.com/office/drawing/2014/main" id="{B3D165BB-366E-FF38-B8DA-3AF941C1841F}"/>
              </a:ext>
            </a:extLst>
          </p:cNvPr>
          <p:cNvSpPr/>
          <p:nvPr/>
        </p:nvSpPr>
        <p:spPr>
          <a:xfrm>
            <a:off x="422648" y="2286001"/>
            <a:ext cx="94336" cy="485129"/>
          </a:xfrm>
          <a:prstGeom prst="rect">
            <a:avLst/>
          </a:prstGeom>
          <a:solidFill>
            <a:srgbClr val="E88C24"/>
          </a:solidFill>
          <a:ln w="12700">
            <a:miter lim="400000"/>
          </a:ln>
        </p:spPr>
        <p:txBody>
          <a:bodyPr lIns="45712" rIns="45712"/>
          <a:lstStyle/>
          <a:p>
            <a:endParaRPr sz="1800"/>
          </a:p>
        </p:txBody>
      </p:sp>
      <p:sp>
        <p:nvSpPr>
          <p:cNvPr id="11" name="object 10">
            <a:extLst>
              <a:ext uri="{FF2B5EF4-FFF2-40B4-BE49-F238E27FC236}">
                <a16:creationId xmlns:a16="http://schemas.microsoft.com/office/drawing/2014/main" id="{8B820B61-2594-56BE-784C-A8565846E223}"/>
              </a:ext>
            </a:extLst>
          </p:cNvPr>
          <p:cNvSpPr txBox="1"/>
          <p:nvPr/>
        </p:nvSpPr>
        <p:spPr>
          <a:xfrm>
            <a:off x="9437542" y="6545898"/>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pic>
        <p:nvPicPr>
          <p:cNvPr id="4" name="Picture 3">
            <a:extLst>
              <a:ext uri="{FF2B5EF4-FFF2-40B4-BE49-F238E27FC236}">
                <a16:creationId xmlns:a16="http://schemas.microsoft.com/office/drawing/2014/main" id="{5B809A18-CADB-A7A0-34E2-48FA8D75A153}"/>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1632634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Title - Single Speaker">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027EB44-60D0-F940-C1B3-313C6422900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7" name="object 10">
            <a:extLst>
              <a:ext uri="{FF2B5EF4-FFF2-40B4-BE49-F238E27FC236}">
                <a16:creationId xmlns:a16="http://schemas.microsoft.com/office/drawing/2014/main" id="{DA3D417B-089D-C3DB-886B-4181678EEEC6}"/>
              </a:ext>
            </a:extLst>
          </p:cNvPr>
          <p:cNvSpPr txBox="1"/>
          <p:nvPr/>
        </p:nvSpPr>
        <p:spPr>
          <a:xfrm>
            <a:off x="9545203" y="6567695"/>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chemeClr val="bg1"/>
                </a:solidFill>
              </a:rPr>
              <a:t>@</a:t>
            </a:r>
            <a:r>
              <a:rPr sz="1300" spc="-65" baseline="0">
                <a:solidFill>
                  <a:schemeClr val="bg1"/>
                </a:solidFill>
              </a:rPr>
              <a:t> </a:t>
            </a:r>
            <a:r>
              <a:rPr sz="1300" spc="-50" baseline="0">
                <a:solidFill>
                  <a:schemeClr val="bg1"/>
                </a:solidFill>
              </a:rPr>
              <a:t>202</a:t>
            </a:r>
            <a:r>
              <a:rPr lang="en-US" sz="1300" spc="-50" baseline="0">
                <a:solidFill>
                  <a:schemeClr val="bg1"/>
                </a:solidFill>
              </a:rPr>
              <a:t>5</a:t>
            </a:r>
            <a:r>
              <a:rPr sz="1300" spc="-65" baseline="0">
                <a:solidFill>
                  <a:schemeClr val="bg1"/>
                </a:solidFill>
              </a:rPr>
              <a:t> </a:t>
            </a:r>
            <a:r>
              <a:rPr sz="1300" spc="60" baseline="0">
                <a:solidFill>
                  <a:schemeClr val="bg1"/>
                </a:solidFill>
              </a:rPr>
              <a:t>Dynamic</a:t>
            </a:r>
            <a:r>
              <a:rPr sz="1300" spc="-65" baseline="0">
                <a:solidFill>
                  <a:schemeClr val="bg1"/>
                </a:solidFill>
              </a:rPr>
              <a:t> </a:t>
            </a:r>
            <a:r>
              <a:rPr sz="1300" spc="40" baseline="0">
                <a:solidFill>
                  <a:schemeClr val="bg1"/>
                </a:solidFill>
              </a:rPr>
              <a:t>Communities</a:t>
            </a:r>
          </a:p>
        </p:txBody>
      </p:sp>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187620"/>
            <a:ext cx="6410739"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E10DFD44-0C4B-408A-8D5B-6579C3C3FAD6}"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p:nvSpPr>
        <p:spPr>
          <a:xfrm>
            <a:off x="457200" y="541896"/>
            <a:ext cx="5979191" cy="60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Microsoft Business Applications </a:t>
            </a:r>
            <a:br>
              <a:rPr lang="en-US" sz="1961">
                <a:latin typeface="Poppins" panose="00000500000000000000" pitchFamily="2" charset="0"/>
                <a:cs typeface="Poppins" panose="00000500000000000000" pitchFamily="2" charset="0"/>
              </a:rPr>
            </a:br>
            <a:r>
              <a:rPr lang="en-US" sz="1961">
                <a:latin typeface="Poppins" panose="00000500000000000000" pitchFamily="2" charset="0"/>
                <a:cs typeface="Poppins" panose="00000500000000000000" pitchFamily="2" charset="0"/>
              </a:rPr>
              <a:t>user conference on the planet.</a:t>
            </a:r>
          </a:p>
        </p:txBody>
      </p:sp>
      <p:sp>
        <p:nvSpPr>
          <p:cNvPr id="9" name="object 2">
            <a:extLst>
              <a:ext uri="{FF2B5EF4-FFF2-40B4-BE49-F238E27FC236}">
                <a16:creationId xmlns:a16="http://schemas.microsoft.com/office/drawing/2014/main" id="{AE3F88F1-DEAB-1BF5-CA50-15868AFD63BC}"/>
              </a:ext>
            </a:extLst>
          </p:cNvPr>
          <p:cNvSpPr txBox="1"/>
          <p:nvPr/>
        </p:nvSpPr>
        <p:spPr>
          <a:xfrm>
            <a:off x="422649" y="4231266"/>
            <a:ext cx="3138172" cy="96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79" indent="12698">
              <a:lnSpc>
                <a:spcPct val="100000"/>
              </a:lnSpc>
              <a:spcBef>
                <a:spcPts val="300"/>
              </a:spcBef>
              <a:defRPr sz="2100" spc="85">
                <a:solidFill>
                  <a:srgbClr val="252F35"/>
                </a:solidFill>
                <a:latin typeface="Lucida Sans Unicode"/>
                <a:ea typeface="Lucida Sans Unicode"/>
                <a:cs typeface="Lucida Sans Unicode"/>
                <a:sym typeface="Lucida Sans Unicode"/>
              </a:defRPr>
            </a:pPr>
            <a:r>
              <a:rPr lang="en-US" sz="2100"/>
              <a:t>A Dynamics-First, ‘For User, By User’ Event</a:t>
            </a:r>
            <a:r>
              <a:rPr sz="2100" spc="-25"/>
              <a:t>.</a:t>
            </a:r>
          </a:p>
        </p:txBody>
      </p:sp>
      <p:sp>
        <p:nvSpPr>
          <p:cNvPr id="10" name="object 4">
            <a:extLst>
              <a:ext uri="{FF2B5EF4-FFF2-40B4-BE49-F238E27FC236}">
                <a16:creationId xmlns:a16="http://schemas.microsoft.com/office/drawing/2014/main" id="{B3D165BB-366E-FF38-B8DA-3AF941C1841F}"/>
              </a:ext>
            </a:extLst>
          </p:cNvPr>
          <p:cNvSpPr/>
          <p:nvPr/>
        </p:nvSpPr>
        <p:spPr>
          <a:xfrm>
            <a:off x="422648" y="1583384"/>
            <a:ext cx="94336" cy="485129"/>
          </a:xfrm>
          <a:prstGeom prst="rect">
            <a:avLst/>
          </a:prstGeom>
          <a:solidFill>
            <a:srgbClr val="E88C24"/>
          </a:solidFill>
          <a:ln w="12700">
            <a:miter lim="400000"/>
          </a:ln>
        </p:spPr>
        <p:txBody>
          <a:bodyPr lIns="45712" rIns="45712"/>
          <a:lstStyle/>
          <a:p>
            <a:endParaRPr sz="1800"/>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6273875" y="870463"/>
            <a:ext cx="3200400" cy="3200400"/>
          </a:xfrm>
          <a:prstGeom prst="ellipse">
            <a:avLst/>
          </a:prstGeom>
          <a:solidFill>
            <a:srgbClr val="A6ACB7"/>
          </a:solidFill>
          <a:ln w="63500">
            <a:solidFill>
              <a:srgbClr val="FF9300"/>
            </a:solidFill>
          </a:ln>
        </p:spPr>
        <p:txBody>
          <a:bodyPr/>
          <a:lstStyle>
            <a:lvl1pPr algn="ctr">
              <a:defRPr sz="2745"/>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p:nvPr>
        </p:nvSpPr>
        <p:spPr>
          <a:xfrm>
            <a:off x="6206847" y="4197355"/>
            <a:ext cx="3330575" cy="742903"/>
          </a:xfrm>
        </p:spPr>
        <p:txBody>
          <a:bodyPr/>
          <a:lstStyle>
            <a:lvl1pPr algn="ctr">
              <a:defRPr sz="1765" baseline="0">
                <a:solidFill>
                  <a:srgbClr val="000000"/>
                </a:solidFill>
                <a:latin typeface="Verdana" panose="020B0604030504040204" pitchFamily="34" charset="0"/>
              </a:defRPr>
            </a:lvl1pPr>
          </a:lstStyle>
          <a:p>
            <a:pPr lvl="0"/>
            <a:r>
              <a:rPr lang="en-US"/>
              <a:t>Click to edit Master text styles</a:t>
            </a:r>
          </a:p>
        </p:txBody>
      </p:sp>
      <p:pic>
        <p:nvPicPr>
          <p:cNvPr id="6" name="Picture 5">
            <a:extLst>
              <a:ext uri="{FF2B5EF4-FFF2-40B4-BE49-F238E27FC236}">
                <a16:creationId xmlns:a16="http://schemas.microsoft.com/office/drawing/2014/main" id="{37C41EE8-B619-2810-5033-75026CB19CCB}"/>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76335788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p:nvGrpSpPr>
        <p:grpSpPr>
          <a:xfrm>
            <a:off x="12370974" y="-217"/>
            <a:ext cx="935476" cy="5654618"/>
            <a:chOff x="12618968" y="-221"/>
            <a:chExt cx="954234" cy="5767186"/>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G:0 B:77</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R:5</a:t>
                </a:r>
                <a:r>
                  <a:rPr lang="en-US" sz="490" baseline="0">
                    <a:gradFill>
                      <a:gsLst>
                        <a:gs pos="0">
                          <a:srgbClr val="FFFFFF"/>
                        </a:gs>
                        <a:gs pos="100000">
                          <a:srgbClr val="FFFFFF"/>
                        </a:gs>
                      </a:gsLst>
                      <a:lin ang="5400000" scaled="0"/>
                    </a:gradFill>
                    <a:ea typeface="Segoe UI" pitchFamily="34" charset="0"/>
                    <a:cs typeface="Segoe UI" pitchFamily="34" charset="0"/>
                  </a:rPr>
                  <a:t> G:124 B:193</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a:gradFill>
                      <a:gsLst>
                        <a:gs pos="28302">
                          <a:schemeClr val="bg1"/>
                        </a:gs>
                        <a:gs pos="67000">
                          <a:schemeClr val="bg1"/>
                        </a:gs>
                      </a:gsLst>
                      <a:lin ang="5400000" scaled="1"/>
                    </a:gradFill>
                    <a:ea typeface="Segoe UI" pitchFamily="34" charset="0"/>
                    <a:cs typeface="Segoe UI" pitchFamily="34" charset="0"/>
                  </a:rPr>
                  <a:t>R:237</a:t>
                </a:r>
                <a:r>
                  <a:rPr lang="en-US" sz="490" baseline="0">
                    <a:gradFill>
                      <a:gsLst>
                        <a:gs pos="28302">
                          <a:schemeClr val="bg1"/>
                        </a:gs>
                        <a:gs pos="67000">
                          <a:schemeClr val="bg1"/>
                        </a:gs>
                      </a:gsLst>
                      <a:lin ang="5400000" scaled="1"/>
                    </a:gradFill>
                    <a:ea typeface="Segoe UI" pitchFamily="34" charset="0"/>
                    <a:cs typeface="Segoe UI" pitchFamily="34" charset="0"/>
                  </a:rPr>
                  <a:t> G:38 B:36</a:t>
                </a:r>
                <a:endParaRPr lang="en-US" sz="49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a:gradFill>
                      <a:gsLst>
                        <a:gs pos="4717">
                          <a:schemeClr val="tx1"/>
                        </a:gs>
                        <a:gs pos="36000">
                          <a:schemeClr val="tx1"/>
                        </a:gs>
                      </a:gsLst>
                      <a:lin ang="5400000" scaled="0"/>
                    </a:gradFill>
                    <a:ea typeface="Segoe UI" pitchFamily="34" charset="0"/>
                    <a:cs typeface="Segoe UI" pitchFamily="34" charset="0"/>
                  </a:rPr>
                  <a:t>R:254</a:t>
                </a:r>
                <a:r>
                  <a:rPr lang="en-US" sz="490" baseline="0">
                    <a:gradFill>
                      <a:gsLst>
                        <a:gs pos="4717">
                          <a:schemeClr val="tx1"/>
                        </a:gs>
                        <a:gs pos="36000">
                          <a:schemeClr val="tx1"/>
                        </a:gs>
                      </a:gsLst>
                      <a:lin ang="5400000" scaled="0"/>
                    </a:gradFill>
                    <a:ea typeface="Segoe UI" pitchFamily="34" charset="0"/>
                    <a:cs typeface="Segoe UI" pitchFamily="34" charset="0"/>
                  </a:rPr>
                  <a:t> G:197 B:35</a:t>
                </a:r>
                <a:endParaRPr lang="en-US" sz="49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a:gradFill>
                      <a:gsLst>
                        <a:gs pos="7547">
                          <a:schemeClr val="tx1"/>
                        </a:gs>
                        <a:gs pos="28302">
                          <a:schemeClr val="tx1"/>
                        </a:gs>
                      </a:gsLst>
                      <a:lin ang="5400000" scaled="0"/>
                    </a:gradFill>
                    <a:ea typeface="Segoe UI" pitchFamily="34" charset="0"/>
                    <a:cs typeface="Segoe UI" pitchFamily="34" charset="0"/>
                  </a:rPr>
                  <a:t>R:</a:t>
                </a:r>
                <a:r>
                  <a:rPr lang="en-US" sz="490" baseline="0">
                    <a:gradFill>
                      <a:gsLst>
                        <a:gs pos="7547">
                          <a:schemeClr val="tx1"/>
                        </a:gs>
                        <a:gs pos="28302">
                          <a:schemeClr val="tx1"/>
                        </a:gs>
                      </a:gsLst>
                      <a:lin ang="5400000" scaled="0"/>
                    </a:gradFill>
                    <a:ea typeface="Segoe UI" pitchFamily="34" charset="0"/>
                    <a:cs typeface="Segoe UI" pitchFamily="34" charset="0"/>
                  </a:rPr>
                  <a:t>186 G:216 B:10</a:t>
                </a:r>
                <a:endParaRPr lang="en-US" sz="49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76415">
                          <a:schemeClr val="bg1"/>
                        </a:gs>
                        <a:gs pos="52000">
                          <a:schemeClr val="bg1"/>
                        </a:gs>
                      </a:gsLst>
                      <a:lin ang="5400000" scaled="0"/>
                    </a:gradFill>
                    <a:ea typeface="Segoe UI" pitchFamily="34" charset="0"/>
                    <a:cs typeface="Segoe UI" pitchFamily="34" charset="0"/>
                  </a:rPr>
                  <a:t>R:0</a:t>
                </a:r>
                <a:r>
                  <a:rPr lang="en-US" sz="490" baseline="0">
                    <a:gradFill>
                      <a:gsLst>
                        <a:gs pos="76415">
                          <a:schemeClr val="bg1"/>
                        </a:gs>
                        <a:gs pos="52000">
                          <a:schemeClr val="bg1"/>
                        </a:gs>
                      </a:gsLst>
                      <a:lin ang="5400000" scaled="0"/>
                    </a:gradFill>
                    <a:ea typeface="Segoe UI" pitchFamily="34" charset="0"/>
                    <a:cs typeface="Segoe UI" pitchFamily="34" charset="0"/>
                  </a:rPr>
                  <a:t> G:130 B:114</a:t>
                </a:r>
                <a:endParaRPr lang="en-US" sz="49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pic>
        <p:nvPicPr>
          <p:cNvPr id="21" name="Picture 20">
            <a:extLst>
              <a:ext uri="{FF2B5EF4-FFF2-40B4-BE49-F238E27FC236}">
                <a16:creationId xmlns:a16="http://schemas.microsoft.com/office/drawing/2014/main" id="{B521CD24-D579-6250-9F9D-FD9139D8F712}"/>
              </a:ext>
            </a:extLst>
          </p:cNvPr>
          <p:cNvPicPr>
            <a:picLocks noChangeAspect="1"/>
          </p:cNvPicPr>
          <p:nvPr/>
        </p:nvPicPr>
        <p:blipFill>
          <a:blip r:embed="rId17"/>
          <a:stretch>
            <a:fillRect/>
          </a:stretch>
        </p:blipFill>
        <p:spPr>
          <a:xfrm>
            <a:off x="9166566" y="336935"/>
            <a:ext cx="3025434" cy="1070882"/>
          </a:xfrm>
          <a:prstGeom prst="rect">
            <a:avLst/>
          </a:prstGeom>
        </p:spPr>
      </p:pic>
      <p:sp>
        <p:nvSpPr>
          <p:cNvPr id="25" name="Rectangle 24">
            <a:extLst>
              <a:ext uri="{FF2B5EF4-FFF2-40B4-BE49-F238E27FC236}">
                <a16:creationId xmlns:a16="http://schemas.microsoft.com/office/drawing/2014/main" id="{658F9EF9-9A00-C7DD-6B3C-0760A62AD132}"/>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D249377A-F4E2-F2B6-1291-981F2844CB82}"/>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AA223CEF-0055-62EC-2EA9-B762EC3CD697}"/>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bject 10">
            <a:extLst>
              <a:ext uri="{FF2B5EF4-FFF2-40B4-BE49-F238E27FC236}">
                <a16:creationId xmlns:a16="http://schemas.microsoft.com/office/drawing/2014/main" id="{FDAC7605-1A2A-2BC3-3AC8-3BD446317472}"/>
              </a:ext>
            </a:extLst>
          </p:cNvPr>
          <p:cNvSpPr txBox="1"/>
          <p:nvPr/>
        </p:nvSpPr>
        <p:spPr>
          <a:xfrm>
            <a:off x="9560618" y="6584487"/>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bg1"/>
                </a:solidFill>
              </a:rPr>
              <a:t>@</a:t>
            </a:r>
            <a:r>
              <a:rPr sz="1274" spc="-64" baseline="0">
                <a:solidFill>
                  <a:schemeClr val="bg1"/>
                </a:solidFill>
              </a:rPr>
              <a:t> </a:t>
            </a:r>
            <a:r>
              <a:rPr sz="1274" spc="-49" baseline="0">
                <a:solidFill>
                  <a:schemeClr val="bg1"/>
                </a:solidFill>
              </a:rPr>
              <a:t>202</a:t>
            </a:r>
            <a:r>
              <a:rPr lang="en-US" sz="1274" spc="-49" baseline="0">
                <a:solidFill>
                  <a:schemeClr val="bg1"/>
                </a:solidFill>
              </a:rPr>
              <a:t>5</a:t>
            </a:r>
            <a:r>
              <a:rPr sz="1274" spc="-64" baseline="0">
                <a:solidFill>
                  <a:schemeClr val="bg1"/>
                </a:solidFill>
              </a:rPr>
              <a:t> </a:t>
            </a:r>
            <a:r>
              <a:rPr sz="1274" spc="59" baseline="0">
                <a:solidFill>
                  <a:schemeClr val="bg1"/>
                </a:solidFill>
              </a:rPr>
              <a:t>Dynamic</a:t>
            </a:r>
            <a:r>
              <a:rPr sz="1274" spc="-64" baseline="0">
                <a:solidFill>
                  <a:schemeClr val="bg1"/>
                </a:solidFill>
              </a:rPr>
              <a:t> </a:t>
            </a:r>
            <a:r>
              <a:rPr sz="1274" spc="39" baseline="0">
                <a:solidFill>
                  <a:schemeClr val="bg1"/>
                </a:solidFill>
              </a:rPr>
              <a:t>Communities</a:t>
            </a:r>
          </a:p>
        </p:txBody>
      </p:sp>
    </p:spTree>
    <p:extLst>
      <p:ext uri="{BB962C8B-B14F-4D97-AF65-F5344CB8AC3E}">
        <p14:creationId xmlns:p14="http://schemas.microsoft.com/office/powerpoint/2010/main" val="37698752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ransition>
    <p:fade/>
  </p:transition>
  <p:txStyles>
    <p:titleStyle>
      <a:lvl1pPr algn="l" defTabSz="914367" rtl="0" eaLnBrk="1" latinLnBrk="0" hangingPunct="1">
        <a:lnSpc>
          <a:spcPct val="90000"/>
        </a:lnSpc>
        <a:spcBef>
          <a:spcPct val="0"/>
        </a:spcBef>
        <a:buNone/>
        <a:defRPr lang="en-US" sz="4313" b="1" i="0" kern="1200" cap="none" spc="-100"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5CEBA-2515-2B2D-E729-A0429CFDEBDD}"/>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9E5176-9F35-35F4-9F58-8999CDAD2A2F}"/>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DDD3F-B92D-F18C-30AE-AB40DA502B95}"/>
              </a:ext>
            </a:extLst>
          </p:cNvPr>
          <p:cNvSpPr>
            <a:spLocks noGrp="1"/>
          </p:cNvSpPr>
          <p:nvPr>
            <p:ph type="dt" sz="half" idx="2"/>
          </p:nvPr>
        </p:nvSpPr>
        <p:spPr>
          <a:xfrm>
            <a:off x="838843" y="6356803"/>
            <a:ext cx="2742188" cy="364224"/>
          </a:xfrm>
          <a:prstGeom prst="rect">
            <a:avLst/>
          </a:prstGeom>
        </p:spPr>
        <p:txBody>
          <a:bodyPr vert="horz" lIns="91440" tIns="45720" rIns="91440" bIns="45720" rtlCol="0" anchor="ctr"/>
          <a:lstStyle>
            <a:lvl1pPr algn="l">
              <a:defRPr sz="1176">
                <a:solidFill>
                  <a:schemeClr val="tx1">
                    <a:tint val="75000"/>
                  </a:schemeClr>
                </a:solidFill>
              </a:defRPr>
            </a:lvl1p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07A22FAE-66D8-8757-6FC4-9872E71BCA5A}"/>
              </a:ext>
            </a:extLst>
          </p:cNvPr>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2052C6-8BA9-0863-F91D-6A455ABCF8AC}"/>
              </a:ext>
            </a:extLst>
          </p:cNvPr>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3F03BB20-E12A-E14B-92E8-05542924BD38}" type="slidenum">
              <a:rPr lang="en-US" smtClean="0"/>
              <a:t>‹#›</a:t>
            </a:fld>
            <a:endParaRPr lang="en-US"/>
          </a:p>
        </p:txBody>
      </p:sp>
    </p:spTree>
    <p:extLst>
      <p:ext uri="{BB962C8B-B14F-4D97-AF65-F5344CB8AC3E}">
        <p14:creationId xmlns:p14="http://schemas.microsoft.com/office/powerpoint/2010/main" val="22932602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D9A7C-1210-A2E3-4936-753F4D448E16}"/>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0E567-B43C-F191-A69E-49D27BDB92C0}"/>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6622620"/>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p:nvGrpSpPr>
        <p:grpSpPr>
          <a:xfrm>
            <a:off x="12370974" y="-217"/>
            <a:ext cx="935476" cy="5654618"/>
            <a:chOff x="12618968" y="-221"/>
            <a:chExt cx="954234" cy="5767186"/>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G:0 B:77</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R:5</a:t>
                </a:r>
                <a:r>
                  <a:rPr lang="en-US" sz="490" baseline="0">
                    <a:gradFill>
                      <a:gsLst>
                        <a:gs pos="0">
                          <a:srgbClr val="FFFFFF"/>
                        </a:gs>
                        <a:gs pos="100000">
                          <a:srgbClr val="FFFFFF"/>
                        </a:gs>
                      </a:gsLst>
                      <a:lin ang="5400000" scaled="0"/>
                    </a:gradFill>
                    <a:ea typeface="Segoe UI" pitchFamily="34" charset="0"/>
                    <a:cs typeface="Segoe UI" pitchFamily="34" charset="0"/>
                  </a:rPr>
                  <a:t> G:124 B:193</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a:gradFill>
                      <a:gsLst>
                        <a:gs pos="28302">
                          <a:schemeClr val="bg1"/>
                        </a:gs>
                        <a:gs pos="67000">
                          <a:schemeClr val="bg1"/>
                        </a:gs>
                      </a:gsLst>
                      <a:lin ang="5400000" scaled="1"/>
                    </a:gradFill>
                    <a:ea typeface="Segoe UI" pitchFamily="34" charset="0"/>
                    <a:cs typeface="Segoe UI" pitchFamily="34" charset="0"/>
                  </a:rPr>
                  <a:t>R:237</a:t>
                </a:r>
                <a:r>
                  <a:rPr lang="en-US" sz="490" baseline="0">
                    <a:gradFill>
                      <a:gsLst>
                        <a:gs pos="28302">
                          <a:schemeClr val="bg1"/>
                        </a:gs>
                        <a:gs pos="67000">
                          <a:schemeClr val="bg1"/>
                        </a:gs>
                      </a:gsLst>
                      <a:lin ang="5400000" scaled="1"/>
                    </a:gradFill>
                    <a:ea typeface="Segoe UI" pitchFamily="34" charset="0"/>
                    <a:cs typeface="Segoe UI" pitchFamily="34" charset="0"/>
                  </a:rPr>
                  <a:t> G:38 B:36</a:t>
                </a:r>
                <a:endParaRPr lang="en-US" sz="49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a:gradFill>
                      <a:gsLst>
                        <a:gs pos="4717">
                          <a:schemeClr val="tx1"/>
                        </a:gs>
                        <a:gs pos="36000">
                          <a:schemeClr val="tx1"/>
                        </a:gs>
                      </a:gsLst>
                      <a:lin ang="5400000" scaled="0"/>
                    </a:gradFill>
                    <a:ea typeface="Segoe UI" pitchFamily="34" charset="0"/>
                    <a:cs typeface="Segoe UI" pitchFamily="34" charset="0"/>
                  </a:rPr>
                  <a:t>R:254</a:t>
                </a:r>
                <a:r>
                  <a:rPr lang="en-US" sz="490" baseline="0">
                    <a:gradFill>
                      <a:gsLst>
                        <a:gs pos="4717">
                          <a:schemeClr val="tx1"/>
                        </a:gs>
                        <a:gs pos="36000">
                          <a:schemeClr val="tx1"/>
                        </a:gs>
                      </a:gsLst>
                      <a:lin ang="5400000" scaled="0"/>
                    </a:gradFill>
                    <a:ea typeface="Segoe UI" pitchFamily="34" charset="0"/>
                    <a:cs typeface="Segoe UI" pitchFamily="34" charset="0"/>
                  </a:rPr>
                  <a:t> G:197 B:35</a:t>
                </a:r>
                <a:endParaRPr lang="en-US" sz="49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a:gradFill>
                      <a:gsLst>
                        <a:gs pos="7547">
                          <a:schemeClr val="tx1"/>
                        </a:gs>
                        <a:gs pos="28302">
                          <a:schemeClr val="tx1"/>
                        </a:gs>
                      </a:gsLst>
                      <a:lin ang="5400000" scaled="0"/>
                    </a:gradFill>
                    <a:ea typeface="Segoe UI" pitchFamily="34" charset="0"/>
                    <a:cs typeface="Segoe UI" pitchFamily="34" charset="0"/>
                  </a:rPr>
                  <a:t>R:</a:t>
                </a:r>
                <a:r>
                  <a:rPr lang="en-US" sz="490" baseline="0">
                    <a:gradFill>
                      <a:gsLst>
                        <a:gs pos="7547">
                          <a:schemeClr val="tx1"/>
                        </a:gs>
                        <a:gs pos="28302">
                          <a:schemeClr val="tx1"/>
                        </a:gs>
                      </a:gsLst>
                      <a:lin ang="5400000" scaled="0"/>
                    </a:gradFill>
                    <a:ea typeface="Segoe UI" pitchFamily="34" charset="0"/>
                    <a:cs typeface="Segoe UI" pitchFamily="34" charset="0"/>
                  </a:rPr>
                  <a:t>186 G:216 B:10</a:t>
                </a:r>
                <a:endParaRPr lang="en-US" sz="49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76415">
                          <a:schemeClr val="bg1"/>
                        </a:gs>
                        <a:gs pos="52000">
                          <a:schemeClr val="bg1"/>
                        </a:gs>
                      </a:gsLst>
                      <a:lin ang="5400000" scaled="0"/>
                    </a:gradFill>
                    <a:ea typeface="Segoe UI" pitchFamily="34" charset="0"/>
                    <a:cs typeface="Segoe UI" pitchFamily="34" charset="0"/>
                  </a:rPr>
                  <a:t>R:0</a:t>
                </a:r>
                <a:r>
                  <a:rPr lang="en-US" sz="490" baseline="0">
                    <a:gradFill>
                      <a:gsLst>
                        <a:gs pos="76415">
                          <a:schemeClr val="bg1"/>
                        </a:gs>
                        <a:gs pos="52000">
                          <a:schemeClr val="bg1"/>
                        </a:gs>
                      </a:gsLst>
                      <a:lin ang="5400000" scaled="0"/>
                    </a:gradFill>
                    <a:ea typeface="Segoe UI" pitchFamily="34" charset="0"/>
                    <a:cs typeface="Segoe UI" pitchFamily="34" charset="0"/>
                  </a:rPr>
                  <a:t> G:130 B:114</a:t>
                </a:r>
                <a:endParaRPr lang="en-US" sz="49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pic>
        <p:nvPicPr>
          <p:cNvPr id="21" name="Picture 20">
            <a:extLst>
              <a:ext uri="{FF2B5EF4-FFF2-40B4-BE49-F238E27FC236}">
                <a16:creationId xmlns:a16="http://schemas.microsoft.com/office/drawing/2014/main" id="{B521CD24-D579-6250-9F9D-FD9139D8F712}"/>
              </a:ext>
            </a:extLst>
          </p:cNvPr>
          <p:cNvPicPr>
            <a:picLocks noChangeAspect="1"/>
          </p:cNvPicPr>
          <p:nvPr/>
        </p:nvPicPr>
        <p:blipFill>
          <a:blip r:embed="rId15"/>
          <a:stretch>
            <a:fillRect/>
          </a:stretch>
        </p:blipFill>
        <p:spPr>
          <a:xfrm>
            <a:off x="9166566" y="336935"/>
            <a:ext cx="3025434" cy="1070882"/>
          </a:xfrm>
          <a:prstGeom prst="rect">
            <a:avLst/>
          </a:prstGeom>
        </p:spPr>
      </p:pic>
      <p:sp>
        <p:nvSpPr>
          <p:cNvPr id="25" name="Rectangle 24">
            <a:extLst>
              <a:ext uri="{FF2B5EF4-FFF2-40B4-BE49-F238E27FC236}">
                <a16:creationId xmlns:a16="http://schemas.microsoft.com/office/drawing/2014/main" id="{658F9EF9-9A00-C7DD-6B3C-0760A62AD132}"/>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D249377A-F4E2-F2B6-1291-981F2844CB82}"/>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AA223CEF-0055-62EC-2EA9-B762EC3CD697}"/>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bject 10">
            <a:extLst>
              <a:ext uri="{FF2B5EF4-FFF2-40B4-BE49-F238E27FC236}">
                <a16:creationId xmlns:a16="http://schemas.microsoft.com/office/drawing/2014/main" id="{FDAC7605-1A2A-2BC3-3AC8-3BD446317472}"/>
              </a:ext>
            </a:extLst>
          </p:cNvPr>
          <p:cNvSpPr txBox="1"/>
          <p:nvPr/>
        </p:nvSpPr>
        <p:spPr>
          <a:xfrm>
            <a:off x="9560618" y="6584487"/>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bg1"/>
                </a:solidFill>
              </a:rPr>
              <a:t>@</a:t>
            </a:r>
            <a:r>
              <a:rPr sz="1274" spc="-64" baseline="0">
                <a:solidFill>
                  <a:schemeClr val="bg1"/>
                </a:solidFill>
              </a:rPr>
              <a:t> </a:t>
            </a:r>
            <a:r>
              <a:rPr sz="1274" spc="-49" baseline="0">
                <a:solidFill>
                  <a:schemeClr val="bg1"/>
                </a:solidFill>
              </a:rPr>
              <a:t>202</a:t>
            </a:r>
            <a:r>
              <a:rPr lang="en-US" sz="1274" spc="-49" baseline="0">
                <a:solidFill>
                  <a:schemeClr val="bg1"/>
                </a:solidFill>
              </a:rPr>
              <a:t>5</a:t>
            </a:r>
            <a:r>
              <a:rPr sz="1274" spc="-64" baseline="0">
                <a:solidFill>
                  <a:schemeClr val="bg1"/>
                </a:solidFill>
              </a:rPr>
              <a:t> </a:t>
            </a:r>
            <a:r>
              <a:rPr sz="1274" spc="59" baseline="0">
                <a:solidFill>
                  <a:schemeClr val="bg1"/>
                </a:solidFill>
              </a:rPr>
              <a:t>Dynamic</a:t>
            </a:r>
            <a:r>
              <a:rPr sz="1274" spc="-64" baseline="0">
                <a:solidFill>
                  <a:schemeClr val="bg1"/>
                </a:solidFill>
              </a:rPr>
              <a:t> </a:t>
            </a:r>
            <a:r>
              <a:rPr sz="1274" spc="39" baseline="0">
                <a:solidFill>
                  <a:schemeClr val="bg1"/>
                </a:solidFill>
              </a:rPr>
              <a:t>Communities</a:t>
            </a:r>
          </a:p>
        </p:txBody>
      </p:sp>
    </p:spTree>
    <p:extLst>
      <p:ext uri="{BB962C8B-B14F-4D97-AF65-F5344CB8AC3E}">
        <p14:creationId xmlns:p14="http://schemas.microsoft.com/office/powerpoint/2010/main" val="26793906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6" r:id="rId8"/>
    <p:sldLayoutId id="2147483737" r:id="rId9"/>
    <p:sldLayoutId id="2147483738" r:id="rId10"/>
    <p:sldLayoutId id="2147483739" r:id="rId11"/>
    <p:sldLayoutId id="2147483740" r:id="rId12"/>
    <p:sldLayoutId id="2147483755" r:id="rId13"/>
  </p:sldLayoutIdLst>
  <p:transition>
    <p:fade/>
  </p:transition>
  <p:txStyles>
    <p:titleStyle>
      <a:lvl1pPr algn="l" defTabSz="914367" rtl="0" eaLnBrk="1" latinLnBrk="0" hangingPunct="1">
        <a:lnSpc>
          <a:spcPct val="90000"/>
        </a:lnSpc>
        <a:spcBef>
          <a:spcPct val="0"/>
        </a:spcBef>
        <a:buNone/>
        <a:defRPr lang="en-US" sz="4313" b="1" i="0" kern="1200" cap="none" spc="-100"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5CEBA-2515-2B2D-E729-A0429CFDEBDD}"/>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9E5176-9F35-35F4-9F58-8999CDAD2A2F}"/>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DDD3F-B92D-F18C-30AE-AB40DA502B95}"/>
              </a:ext>
            </a:extLst>
          </p:cNvPr>
          <p:cNvSpPr>
            <a:spLocks noGrp="1"/>
          </p:cNvSpPr>
          <p:nvPr>
            <p:ph type="dt" sz="half" idx="2"/>
          </p:nvPr>
        </p:nvSpPr>
        <p:spPr>
          <a:xfrm>
            <a:off x="838843" y="6356803"/>
            <a:ext cx="2742188" cy="364224"/>
          </a:xfrm>
          <a:prstGeom prst="rect">
            <a:avLst/>
          </a:prstGeom>
        </p:spPr>
        <p:txBody>
          <a:bodyPr vert="horz" lIns="91440" tIns="45720" rIns="91440" bIns="45720" rtlCol="0" anchor="ctr"/>
          <a:lstStyle>
            <a:lvl1pPr algn="l">
              <a:defRPr sz="1176">
                <a:solidFill>
                  <a:schemeClr val="tx1">
                    <a:tint val="75000"/>
                  </a:schemeClr>
                </a:solidFill>
              </a:defRPr>
            </a:lvl1pPr>
          </a:lstStyle>
          <a:p>
            <a:fld id="{E41419FB-D837-7647-AC90-84F19AB974CA}" type="datetimeFigureOut">
              <a:rPr lang="en-US" smtClean="0"/>
              <a:t>10/23/2025</a:t>
            </a:fld>
            <a:endParaRPr lang="en-US"/>
          </a:p>
        </p:txBody>
      </p:sp>
      <p:sp>
        <p:nvSpPr>
          <p:cNvPr id="5" name="Footer Placeholder 4">
            <a:extLst>
              <a:ext uri="{FF2B5EF4-FFF2-40B4-BE49-F238E27FC236}">
                <a16:creationId xmlns:a16="http://schemas.microsoft.com/office/drawing/2014/main" id="{07A22FAE-66D8-8757-6FC4-9872E71BCA5A}"/>
              </a:ext>
            </a:extLst>
          </p:cNvPr>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2052C6-8BA9-0863-F91D-6A455ABCF8AC}"/>
              </a:ext>
            </a:extLst>
          </p:cNvPr>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3F03BB20-E12A-E14B-92E8-05542924BD38}" type="slidenum">
              <a:rPr lang="en-US" smtClean="0"/>
              <a:t>‹#›</a:t>
            </a:fld>
            <a:endParaRPr lang="en-US"/>
          </a:p>
        </p:txBody>
      </p:sp>
    </p:spTree>
    <p:extLst>
      <p:ext uri="{BB962C8B-B14F-4D97-AF65-F5344CB8AC3E}">
        <p14:creationId xmlns:p14="http://schemas.microsoft.com/office/powerpoint/2010/main" val="39262512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D9A7C-1210-A2E3-4936-753F4D448E16}"/>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0E567-B43C-F191-A69E-49D27BDB92C0}"/>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912854"/>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hyperlink" Target="https://mskb.pkisolutions.com/kb/855655"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hyperlink" Target="https://community.dynamics.com/blogs/post/?postid=e8191175-06ea-4862-aade-dc68fff0bdf1" TargetMode="External"/><Relationship Id="rId2" Type="http://schemas.openxmlformats.org/officeDocument/2006/relationships/hyperlink" Target="https://learn.microsoft.com/en-us/troubleshoot/dynamics/gp/incorrect-calculations-on-payroll-report" TargetMode="External"/><Relationship Id="rId1" Type="http://schemas.openxmlformats.org/officeDocument/2006/relationships/slideLayout" Target="../slideLayouts/slideLayout39.xml"/><Relationship Id="rId5" Type="http://schemas.openxmlformats.org/officeDocument/2006/relationships/hyperlink" Target="https://www.integrity-data.com/software/gross-up-payroll-calculator" TargetMode="External"/><Relationship Id="rId4" Type="http://schemas.openxmlformats.org/officeDocument/2006/relationships/hyperlink" Target="http://www.paycheckcity.com/calculator/netpay/us/alabama/calculator.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lake surrounded by trees&#10;&#10;Description automatically generated">
            <a:extLst>
              <a:ext uri="{FF2B5EF4-FFF2-40B4-BE49-F238E27FC236}">
                <a16:creationId xmlns:a16="http://schemas.microsoft.com/office/drawing/2014/main" id="{5832FE25-F99A-F888-A307-E6E78EFEDA75}"/>
              </a:ext>
            </a:extLst>
          </p:cNvPr>
          <p:cNvPicPr>
            <a:picLocks noChangeAspect="1"/>
          </p:cNvPicPr>
          <p:nvPr/>
        </p:nvPicPr>
        <p:blipFill>
          <a:blip r:embed="rId3">
            <a:alphaModFix amt="35000"/>
          </a:blip>
          <a:stretch>
            <a:fillRect/>
          </a:stretch>
        </p:blipFill>
        <p:spPr>
          <a:xfrm>
            <a:off x="0" y="6684"/>
            <a:ext cx="12203042" cy="6850830"/>
          </a:xfrm>
          <a:prstGeom prst="rect">
            <a:avLst/>
          </a:prstGeom>
        </p:spPr>
      </p:pic>
      <p:pic>
        <p:nvPicPr>
          <p:cNvPr id="17" name="Picture 16" descr="A picture containing font, graphics, graphic design, text&#10;&#10;Description automatically generated">
            <a:extLst>
              <a:ext uri="{FF2B5EF4-FFF2-40B4-BE49-F238E27FC236}">
                <a16:creationId xmlns:a16="http://schemas.microsoft.com/office/drawing/2014/main" id="{DA7104A4-1876-F218-924C-1DBE7991C831}"/>
              </a:ext>
            </a:extLst>
          </p:cNvPr>
          <p:cNvPicPr>
            <a:picLocks noChangeAspect="1"/>
          </p:cNvPicPr>
          <p:nvPr/>
        </p:nvPicPr>
        <p:blipFill>
          <a:blip r:embed="rId4"/>
          <a:stretch>
            <a:fillRect/>
          </a:stretch>
        </p:blipFill>
        <p:spPr>
          <a:xfrm>
            <a:off x="1875333" y="837770"/>
            <a:ext cx="7507559" cy="1738203"/>
          </a:xfrm>
          <a:prstGeom prst="rect">
            <a:avLst/>
          </a:prstGeom>
        </p:spPr>
      </p:pic>
      <p:sp>
        <p:nvSpPr>
          <p:cNvPr id="2" name="TextBox 1">
            <a:extLst>
              <a:ext uri="{FF2B5EF4-FFF2-40B4-BE49-F238E27FC236}">
                <a16:creationId xmlns:a16="http://schemas.microsoft.com/office/drawing/2014/main" id="{8B1F283B-2ED3-34AA-C2A9-C297486AB75C}"/>
              </a:ext>
            </a:extLst>
          </p:cNvPr>
          <p:cNvSpPr txBox="1"/>
          <p:nvPr/>
        </p:nvSpPr>
        <p:spPr>
          <a:xfrm>
            <a:off x="45132" y="5541988"/>
            <a:ext cx="6050868" cy="1060568"/>
          </a:xfrm>
          <a:prstGeom prst="rect">
            <a:avLst/>
          </a:prstGeom>
          <a:noFill/>
        </p:spPr>
        <p:txBody>
          <a:bodyPr wrap="square" lIns="179285" tIns="143428" rIns="179285" bIns="143428" rtlCol="0">
            <a:spAutoFit/>
          </a:bodyPr>
          <a:lstStyle/>
          <a:p>
            <a:pPr>
              <a:lnSpc>
                <a:spcPct val="90000"/>
              </a:lnSpc>
              <a:spcAft>
                <a:spcPts val="588"/>
              </a:spcAft>
            </a:pPr>
            <a:r>
              <a:rPr lang="en-US" sz="2745" b="1" dirty="0">
                <a:solidFill>
                  <a:srgbClr val="1B4499"/>
                </a:solidFill>
                <a:latin typeface="Poppins SemiBold" pitchFamily="2" charset="77"/>
                <a:ea typeface="Helvetica Neue Condensed Black" panose="02000503000000020004" pitchFamily="2" charset="0"/>
                <a:cs typeface="Poppins SemiBold" pitchFamily="2" charset="77"/>
              </a:rPr>
              <a:t>Orlando, FL </a:t>
            </a:r>
            <a:br>
              <a:rPr lang="en-US" sz="2745" b="1" dirty="0">
                <a:solidFill>
                  <a:srgbClr val="1B4499"/>
                </a:solidFill>
                <a:latin typeface="Poppins SemiBold" pitchFamily="2" charset="77"/>
                <a:ea typeface="Helvetica Neue Condensed Black" panose="02000503000000020004" pitchFamily="2" charset="0"/>
                <a:cs typeface="Poppins SemiBold" pitchFamily="2" charset="77"/>
              </a:rPr>
            </a:br>
            <a:r>
              <a:rPr lang="en-US" sz="2745" b="1" dirty="0">
                <a:solidFill>
                  <a:srgbClr val="1B4499"/>
                </a:solidFill>
                <a:latin typeface="Poppins SemiBold" pitchFamily="2" charset="77"/>
                <a:ea typeface="Helvetica Neue Condensed Black" panose="02000503000000020004" pitchFamily="2" charset="0"/>
                <a:cs typeface="Poppins SemiBold" pitchFamily="2" charset="77"/>
              </a:rPr>
              <a:t>October 19-23, 2025</a:t>
            </a:r>
          </a:p>
        </p:txBody>
      </p:sp>
      <p:sp>
        <p:nvSpPr>
          <p:cNvPr id="6" name="TextBox 5">
            <a:extLst>
              <a:ext uri="{FF2B5EF4-FFF2-40B4-BE49-F238E27FC236}">
                <a16:creationId xmlns:a16="http://schemas.microsoft.com/office/drawing/2014/main" id="{7EC19B2C-38E9-9FFC-9867-60D5E0335937}"/>
              </a:ext>
            </a:extLst>
          </p:cNvPr>
          <p:cNvSpPr txBox="1"/>
          <p:nvPr/>
        </p:nvSpPr>
        <p:spPr>
          <a:xfrm>
            <a:off x="3331099" y="2593716"/>
            <a:ext cx="6050868" cy="805568"/>
          </a:xfrm>
          <a:prstGeom prst="rect">
            <a:avLst/>
          </a:prstGeom>
          <a:noFill/>
        </p:spPr>
        <p:txBody>
          <a:bodyPr wrap="square" lIns="179285" tIns="143428" rIns="179285" bIns="143428" rtlCol="0" anchor="t">
            <a:spAutoFit/>
          </a:bodyPr>
          <a:lstStyle/>
          <a:p>
            <a:pPr>
              <a:lnSpc>
                <a:spcPct val="90000"/>
              </a:lnSpc>
              <a:spcAft>
                <a:spcPts val="588"/>
              </a:spcAft>
            </a:pPr>
            <a:r>
              <a:rPr lang="en-US" sz="3725" dirty="0">
                <a:solidFill>
                  <a:srgbClr val="1B4499"/>
                </a:solidFill>
                <a:latin typeface="segoe ui black"/>
                <a:ea typeface="segoe ui black"/>
                <a:cs typeface="Poppins SemiBold"/>
              </a:rPr>
              <a:t>DYNAMICS GP</a:t>
            </a:r>
          </a:p>
        </p:txBody>
      </p:sp>
      <p:pic>
        <p:nvPicPr>
          <p:cNvPr id="5" name="Picture 4" descr="A blue and white hexagon with text and a sun and palm trees&#10;&#10;Description automatically generated">
            <a:extLst>
              <a:ext uri="{FF2B5EF4-FFF2-40B4-BE49-F238E27FC236}">
                <a16:creationId xmlns:a16="http://schemas.microsoft.com/office/drawing/2014/main" id="{314805B0-7B5C-0DA1-A297-80B30809183A}"/>
              </a:ext>
            </a:extLst>
          </p:cNvPr>
          <p:cNvPicPr>
            <a:picLocks noChangeAspect="1"/>
          </p:cNvPicPr>
          <p:nvPr/>
        </p:nvPicPr>
        <p:blipFill>
          <a:blip r:embed="rId5"/>
          <a:stretch>
            <a:fillRect/>
          </a:stretch>
        </p:blipFill>
        <p:spPr>
          <a:xfrm>
            <a:off x="9118984" y="3290947"/>
            <a:ext cx="2939782" cy="3406414"/>
          </a:xfrm>
          <a:prstGeom prst="rect">
            <a:avLst/>
          </a:prstGeom>
        </p:spPr>
      </p:pic>
    </p:spTree>
    <p:extLst>
      <p:ext uri="{BB962C8B-B14F-4D97-AF65-F5344CB8AC3E}">
        <p14:creationId xmlns:p14="http://schemas.microsoft.com/office/powerpoint/2010/main" val="157166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2DE2D-91C6-06F7-8A90-0FA64A376E98}"/>
              </a:ext>
            </a:extLst>
          </p:cNvPr>
          <p:cNvSpPr>
            <a:spLocks noGrp="1"/>
          </p:cNvSpPr>
          <p:nvPr>
            <p:ph type="title"/>
          </p:nvPr>
        </p:nvSpPr>
        <p:spPr/>
        <p:txBody>
          <a:bodyPr/>
          <a:lstStyle/>
          <a:p>
            <a:r>
              <a:rPr lang="en-US" sz="4400" dirty="0"/>
              <a:t>Minimum Net Pay</a:t>
            </a:r>
            <a:endParaRPr lang="en-US" dirty="0"/>
          </a:p>
        </p:txBody>
      </p:sp>
      <p:sp>
        <p:nvSpPr>
          <p:cNvPr id="3" name="Text Placeholder 2">
            <a:extLst>
              <a:ext uri="{FF2B5EF4-FFF2-40B4-BE49-F238E27FC236}">
                <a16:creationId xmlns:a16="http://schemas.microsoft.com/office/drawing/2014/main" id="{B15FD1F1-922E-FDB8-21EB-3FFAEB0C58D9}"/>
              </a:ext>
            </a:extLst>
          </p:cNvPr>
          <p:cNvSpPr>
            <a:spLocks noGrp="1"/>
          </p:cNvSpPr>
          <p:nvPr>
            <p:ph type="body" sz="quarter" idx="10"/>
          </p:nvPr>
        </p:nvSpPr>
        <p:spPr/>
        <p:txBody>
          <a:bodyPr anchor="ctr"/>
          <a:lstStyle/>
          <a:p>
            <a:pPr>
              <a:spcAft>
                <a:spcPts val="600"/>
              </a:spcAft>
            </a:pPr>
            <a:r>
              <a:rPr lang="en-US" sz="2400" dirty="0"/>
              <a:t>Deductions that bring the net pay below a set minimum net pay, prevent sequenced deductions from being taken.</a:t>
            </a:r>
          </a:p>
          <a:p>
            <a:pPr>
              <a:spcAft>
                <a:spcPts val="600"/>
              </a:spcAft>
            </a:pPr>
            <a:r>
              <a:rPr lang="en-US" sz="2400" dirty="0"/>
              <a:t>This field may be taking up most of the check amount, causing a deduction to drop off.</a:t>
            </a:r>
          </a:p>
        </p:txBody>
      </p:sp>
      <p:pic>
        <p:nvPicPr>
          <p:cNvPr id="6" name="Picture 5">
            <a:extLst>
              <a:ext uri="{FF2B5EF4-FFF2-40B4-BE49-F238E27FC236}">
                <a16:creationId xmlns:a16="http://schemas.microsoft.com/office/drawing/2014/main" id="{4FA0D1F7-3A09-FE8A-ABD1-7B0F70F3D80E}"/>
              </a:ext>
            </a:extLst>
          </p:cNvPr>
          <p:cNvPicPr>
            <a:picLocks noChangeAspect="1"/>
          </p:cNvPicPr>
          <p:nvPr/>
        </p:nvPicPr>
        <p:blipFill>
          <a:blip r:embed="rId3"/>
          <a:stretch>
            <a:fillRect/>
          </a:stretch>
        </p:blipFill>
        <p:spPr>
          <a:xfrm>
            <a:off x="5647787" y="1774928"/>
            <a:ext cx="5835203" cy="3831130"/>
          </a:xfrm>
          <a:prstGeom prst="rect">
            <a:avLst/>
          </a:prstGeom>
        </p:spPr>
      </p:pic>
      <p:sp>
        <p:nvSpPr>
          <p:cNvPr id="5" name="Arrow: Pentagon 4">
            <a:extLst>
              <a:ext uri="{FF2B5EF4-FFF2-40B4-BE49-F238E27FC236}">
                <a16:creationId xmlns:a16="http://schemas.microsoft.com/office/drawing/2014/main" id="{5708A68C-2F52-3192-39D9-9F74D8D8A0BF}"/>
              </a:ext>
            </a:extLst>
          </p:cNvPr>
          <p:cNvSpPr/>
          <p:nvPr/>
        </p:nvSpPr>
        <p:spPr bwMode="auto">
          <a:xfrm>
            <a:off x="725148" y="5815237"/>
            <a:ext cx="2376640" cy="583990"/>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Cards</a:t>
            </a:r>
          </a:p>
        </p:txBody>
      </p:sp>
      <p:sp>
        <p:nvSpPr>
          <p:cNvPr id="7" name="Arrow: Chevron 6">
            <a:extLst>
              <a:ext uri="{FF2B5EF4-FFF2-40B4-BE49-F238E27FC236}">
                <a16:creationId xmlns:a16="http://schemas.microsoft.com/office/drawing/2014/main" id="{F9A83305-1BCA-2A0C-AE2A-FB773701F531}"/>
              </a:ext>
            </a:extLst>
          </p:cNvPr>
          <p:cNvSpPr/>
          <p:nvPr/>
        </p:nvSpPr>
        <p:spPr bwMode="auto">
          <a:xfrm>
            <a:off x="2914041" y="5815237"/>
            <a:ext cx="2187388" cy="583990"/>
          </a:xfrm>
          <a:prstGeom prst="chevron">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Payroll</a:t>
            </a:r>
          </a:p>
        </p:txBody>
      </p:sp>
      <p:sp>
        <p:nvSpPr>
          <p:cNvPr id="9" name="Arrow: Chevron 8">
            <a:extLst>
              <a:ext uri="{FF2B5EF4-FFF2-40B4-BE49-F238E27FC236}">
                <a16:creationId xmlns:a16="http://schemas.microsoft.com/office/drawing/2014/main" id="{E5FEE407-FE30-8129-B9C9-4FE4194D619D}"/>
              </a:ext>
            </a:extLst>
          </p:cNvPr>
          <p:cNvSpPr/>
          <p:nvPr/>
        </p:nvSpPr>
        <p:spPr bwMode="auto">
          <a:xfrm>
            <a:off x="4913681" y="5815237"/>
            <a:ext cx="2735251" cy="583990"/>
          </a:xfrm>
          <a:prstGeom prst="chevron">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Employee</a:t>
            </a:r>
          </a:p>
        </p:txBody>
      </p:sp>
      <p:sp>
        <p:nvSpPr>
          <p:cNvPr id="10" name="Arrow: Chevron 9">
            <a:extLst>
              <a:ext uri="{FF2B5EF4-FFF2-40B4-BE49-F238E27FC236}">
                <a16:creationId xmlns:a16="http://schemas.microsoft.com/office/drawing/2014/main" id="{F9AD4829-F756-5B87-B96A-BC7B37276673}"/>
              </a:ext>
            </a:extLst>
          </p:cNvPr>
          <p:cNvSpPr/>
          <p:nvPr/>
        </p:nvSpPr>
        <p:spPr bwMode="auto">
          <a:xfrm>
            <a:off x="7468122" y="5829059"/>
            <a:ext cx="4177575" cy="583990"/>
          </a:xfrm>
          <a:prstGeom prst="chevron">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Additional Information</a:t>
            </a:r>
          </a:p>
        </p:txBody>
      </p:sp>
    </p:spTree>
    <p:extLst>
      <p:ext uri="{BB962C8B-B14F-4D97-AF65-F5344CB8AC3E}">
        <p14:creationId xmlns:p14="http://schemas.microsoft.com/office/powerpoint/2010/main" val="37433810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9772-50D1-5B2F-F3DE-CD36723437E4}"/>
              </a:ext>
            </a:extLst>
          </p:cNvPr>
          <p:cNvSpPr>
            <a:spLocks noGrp="1"/>
          </p:cNvSpPr>
          <p:nvPr>
            <p:ph type="title"/>
          </p:nvPr>
        </p:nvSpPr>
        <p:spPr/>
        <p:txBody>
          <a:bodyPr/>
          <a:lstStyle/>
          <a:p>
            <a:r>
              <a:rPr lang="en-US" dirty="0"/>
              <a:t>Sequence</a:t>
            </a:r>
          </a:p>
        </p:txBody>
      </p:sp>
      <p:sp>
        <p:nvSpPr>
          <p:cNvPr id="4" name="Text Placeholder 3">
            <a:extLst>
              <a:ext uri="{FF2B5EF4-FFF2-40B4-BE49-F238E27FC236}">
                <a16:creationId xmlns:a16="http://schemas.microsoft.com/office/drawing/2014/main" id="{39169F90-C02A-36B5-DF4C-57D15A262E04}"/>
              </a:ext>
            </a:extLst>
          </p:cNvPr>
          <p:cNvSpPr>
            <a:spLocks noGrp="1"/>
          </p:cNvSpPr>
          <p:nvPr>
            <p:ph type="body" sz="quarter" idx="11"/>
          </p:nvPr>
        </p:nvSpPr>
        <p:spPr/>
        <p:txBody>
          <a:bodyPr anchor="ctr"/>
          <a:lstStyle/>
          <a:p>
            <a:r>
              <a:rPr lang="en-US" sz="2800" dirty="0"/>
              <a:t>If the deduction brings the pay to a negative amount, it will cause the deduction to drop off.</a:t>
            </a:r>
          </a:p>
        </p:txBody>
      </p:sp>
      <p:pic>
        <p:nvPicPr>
          <p:cNvPr id="6" name="Picture 5">
            <a:extLst>
              <a:ext uri="{FF2B5EF4-FFF2-40B4-BE49-F238E27FC236}">
                <a16:creationId xmlns:a16="http://schemas.microsoft.com/office/drawing/2014/main" id="{63547E1A-0CBD-7732-25CF-5BDC22B3FEA1}"/>
              </a:ext>
            </a:extLst>
          </p:cNvPr>
          <p:cNvPicPr>
            <a:picLocks noChangeAspect="1"/>
          </p:cNvPicPr>
          <p:nvPr/>
        </p:nvPicPr>
        <p:blipFill>
          <a:blip r:embed="rId3"/>
          <a:stretch>
            <a:fillRect/>
          </a:stretch>
        </p:blipFill>
        <p:spPr>
          <a:xfrm>
            <a:off x="588203" y="1762038"/>
            <a:ext cx="5059584" cy="3460067"/>
          </a:xfrm>
          <a:prstGeom prst="rect">
            <a:avLst/>
          </a:prstGeom>
        </p:spPr>
      </p:pic>
    </p:spTree>
    <p:extLst>
      <p:ext uri="{BB962C8B-B14F-4D97-AF65-F5344CB8AC3E}">
        <p14:creationId xmlns:p14="http://schemas.microsoft.com/office/powerpoint/2010/main" val="11774875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68EF-8531-7FFC-F8B0-F7B5F6E92ED9}"/>
              </a:ext>
            </a:extLst>
          </p:cNvPr>
          <p:cNvSpPr>
            <a:spLocks noGrp="1"/>
          </p:cNvSpPr>
          <p:nvPr>
            <p:ph type="title"/>
          </p:nvPr>
        </p:nvSpPr>
        <p:spPr/>
        <p:txBody>
          <a:bodyPr/>
          <a:lstStyle/>
          <a:p>
            <a:r>
              <a:rPr lang="en-US" dirty="0"/>
              <a:t>Frequency</a:t>
            </a:r>
          </a:p>
        </p:txBody>
      </p:sp>
      <p:sp>
        <p:nvSpPr>
          <p:cNvPr id="3" name="Text Placeholder 2">
            <a:extLst>
              <a:ext uri="{FF2B5EF4-FFF2-40B4-BE49-F238E27FC236}">
                <a16:creationId xmlns:a16="http://schemas.microsoft.com/office/drawing/2014/main" id="{C5FE8E93-EEEF-BA11-6BA0-7941A5805C74}"/>
              </a:ext>
            </a:extLst>
          </p:cNvPr>
          <p:cNvSpPr>
            <a:spLocks noGrp="1"/>
          </p:cNvSpPr>
          <p:nvPr>
            <p:ph type="body" sz="quarter" idx="10"/>
          </p:nvPr>
        </p:nvSpPr>
        <p:spPr>
          <a:xfrm>
            <a:off x="717452" y="1449115"/>
            <a:ext cx="5606204" cy="5528834"/>
          </a:xfrm>
        </p:spPr>
        <p:txBody>
          <a:bodyPr/>
          <a:lstStyle/>
          <a:p>
            <a:r>
              <a:rPr lang="en-US" sz="2400" dirty="0"/>
              <a:t>Determines how the tax calculation is applied to that deduction </a:t>
            </a:r>
            <a:r>
              <a:rPr lang="en-US" sz="2400" b="1" dirty="0">
                <a:solidFill>
                  <a:schemeClr val="accent3"/>
                </a:solidFill>
              </a:rPr>
              <a:t>NOT</a:t>
            </a:r>
            <a:r>
              <a:rPr lang="en-US" sz="2400" b="1" dirty="0"/>
              <a:t> </a:t>
            </a:r>
            <a:r>
              <a:rPr lang="en-US" sz="2400" dirty="0"/>
              <a:t>when a deduction is taken.</a:t>
            </a:r>
            <a:endParaRPr lang="en-US" sz="2400" b="1" dirty="0"/>
          </a:p>
          <a:p>
            <a:r>
              <a:rPr lang="en-US" sz="2000" dirty="0"/>
              <a:t>The Pay Period frequency directly changes the annualization formula GP uses:</a:t>
            </a:r>
          </a:p>
          <a:p>
            <a:pPr algn="ctr"/>
            <a:r>
              <a:rPr lang="en-US" sz="2000" dirty="0"/>
              <a:t>Weekly → wages × 52</a:t>
            </a:r>
          </a:p>
          <a:p>
            <a:pPr algn="ctr"/>
            <a:r>
              <a:rPr lang="en-US" sz="2000" dirty="0"/>
              <a:t>Biweekly → wages × 26</a:t>
            </a:r>
          </a:p>
          <a:p>
            <a:pPr algn="ctr"/>
            <a:r>
              <a:rPr lang="en-US" sz="2000" dirty="0"/>
              <a:t>Monthly → wages × 12</a:t>
            </a:r>
          </a:p>
          <a:p>
            <a:pPr algn="ctr"/>
            <a:r>
              <a:rPr lang="en-US" sz="2000" dirty="0"/>
              <a:t>Annual → wages × 1</a:t>
            </a:r>
          </a:p>
          <a:p>
            <a:r>
              <a:rPr lang="en-US" sz="2000" dirty="0"/>
              <a:t>Setting a bonus to Monthly makes GP treat it as if that bonus is received every month, increasing taxable wages in a way that pulls more withholding than Annual.</a:t>
            </a:r>
          </a:p>
          <a:p>
            <a:endParaRPr lang="en-US" sz="1800" dirty="0"/>
          </a:p>
        </p:txBody>
      </p:sp>
      <p:pic>
        <p:nvPicPr>
          <p:cNvPr id="6" name="Picture 5">
            <a:extLst>
              <a:ext uri="{FF2B5EF4-FFF2-40B4-BE49-F238E27FC236}">
                <a16:creationId xmlns:a16="http://schemas.microsoft.com/office/drawing/2014/main" id="{5018B0E9-6E64-E214-A3D5-DCE6088E0799}"/>
              </a:ext>
            </a:extLst>
          </p:cNvPr>
          <p:cNvPicPr>
            <a:picLocks noChangeAspect="1"/>
          </p:cNvPicPr>
          <p:nvPr/>
        </p:nvPicPr>
        <p:blipFill>
          <a:blip r:embed="rId3"/>
          <a:stretch>
            <a:fillRect/>
          </a:stretch>
        </p:blipFill>
        <p:spPr>
          <a:xfrm>
            <a:off x="6547613" y="1285919"/>
            <a:ext cx="5068983" cy="4821313"/>
          </a:xfrm>
          <a:prstGeom prst="rect">
            <a:avLst/>
          </a:prstGeom>
        </p:spPr>
      </p:pic>
    </p:spTree>
    <p:extLst>
      <p:ext uri="{BB962C8B-B14F-4D97-AF65-F5344CB8AC3E}">
        <p14:creationId xmlns:p14="http://schemas.microsoft.com/office/powerpoint/2010/main" val="41161535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C361-BCA3-EB9F-B126-F37B3348EDA2}"/>
              </a:ext>
            </a:extLst>
          </p:cNvPr>
          <p:cNvSpPr>
            <a:spLocks noGrp="1"/>
          </p:cNvSpPr>
          <p:nvPr>
            <p:ph type="title"/>
          </p:nvPr>
        </p:nvSpPr>
        <p:spPr/>
        <p:txBody>
          <a:bodyPr/>
          <a:lstStyle/>
          <a:p>
            <a:r>
              <a:rPr lang="en-US" dirty="0"/>
              <a:t>Maximum Deduction</a:t>
            </a:r>
          </a:p>
        </p:txBody>
      </p:sp>
      <p:sp>
        <p:nvSpPr>
          <p:cNvPr id="3" name="Text Placeholder 2">
            <a:extLst>
              <a:ext uri="{FF2B5EF4-FFF2-40B4-BE49-F238E27FC236}">
                <a16:creationId xmlns:a16="http://schemas.microsoft.com/office/drawing/2014/main" id="{736F7DA9-F832-6C65-2802-C2774E7781AA}"/>
              </a:ext>
            </a:extLst>
          </p:cNvPr>
          <p:cNvSpPr>
            <a:spLocks noGrp="1"/>
          </p:cNvSpPr>
          <p:nvPr>
            <p:ph type="body" sz="quarter" idx="10"/>
          </p:nvPr>
        </p:nvSpPr>
        <p:spPr>
          <a:xfrm>
            <a:off x="725148" y="1635895"/>
            <a:ext cx="5279823" cy="4109197"/>
          </a:xfrm>
        </p:spPr>
        <p:txBody>
          <a:bodyPr anchor="ctr"/>
          <a:lstStyle/>
          <a:p>
            <a:pPr marL="342900" indent="-342900">
              <a:spcAft>
                <a:spcPts val="600"/>
              </a:spcAft>
              <a:buFont typeface="Arial" panose="020B0604020202020204" pitchFamily="34" charset="0"/>
              <a:buChar char="•"/>
            </a:pPr>
            <a:r>
              <a:rPr lang="en-US" sz="2000" dirty="0"/>
              <a:t>Used to </a:t>
            </a:r>
            <a:r>
              <a:rPr lang="en-US" sz="2000" b="1" dirty="0">
                <a:solidFill>
                  <a:schemeClr val="accent1"/>
                </a:solidFill>
              </a:rPr>
              <a:t>limit the total amount a deduction </a:t>
            </a:r>
            <a:r>
              <a:rPr lang="en-US" sz="2000" dirty="0"/>
              <a:t>can take from an employee’s wages. </a:t>
            </a:r>
          </a:p>
          <a:p>
            <a:pPr marL="342900" indent="-342900">
              <a:spcAft>
                <a:spcPts val="600"/>
              </a:spcAft>
              <a:buFont typeface="Arial" panose="020B0604020202020204" pitchFamily="34" charset="0"/>
              <a:buChar char="•"/>
            </a:pPr>
            <a:r>
              <a:rPr lang="en-US" sz="2000" dirty="0"/>
              <a:t>Ensures that </a:t>
            </a:r>
            <a:r>
              <a:rPr lang="en-US" sz="2000" b="1" dirty="0">
                <a:solidFill>
                  <a:schemeClr val="accent1"/>
                </a:solidFill>
              </a:rPr>
              <a:t>deductions</a:t>
            </a:r>
            <a:r>
              <a:rPr lang="en-US" sz="2000" dirty="0"/>
              <a:t> such as garnishments, retirement contributions, or loan repayments </a:t>
            </a:r>
            <a:r>
              <a:rPr lang="en-US" sz="2000" b="1" dirty="0">
                <a:solidFill>
                  <a:schemeClr val="accent1"/>
                </a:solidFill>
              </a:rPr>
              <a:t>never exceed the defined limit</a:t>
            </a:r>
            <a:r>
              <a:rPr lang="en-US" sz="2000" dirty="0"/>
              <a:t>. </a:t>
            </a:r>
          </a:p>
          <a:p>
            <a:pPr marL="342900" indent="-342900">
              <a:spcAft>
                <a:spcPts val="600"/>
              </a:spcAft>
              <a:buFont typeface="Arial" panose="020B0604020202020204" pitchFamily="34" charset="0"/>
              <a:buChar char="•"/>
            </a:pPr>
            <a:r>
              <a:rPr lang="en-US" sz="2000" dirty="0"/>
              <a:t>GP will </a:t>
            </a:r>
            <a:r>
              <a:rPr lang="en-US" sz="2000" b="1" dirty="0">
                <a:solidFill>
                  <a:schemeClr val="accent1"/>
                </a:solidFill>
              </a:rPr>
              <a:t>stop calculating the deduction once the maximum is reached</a:t>
            </a:r>
            <a:r>
              <a:rPr lang="en-US" sz="2000" dirty="0"/>
              <a:t>, either for a single pay run or across year-to-date totals, depending on setup.</a:t>
            </a:r>
          </a:p>
        </p:txBody>
      </p:sp>
      <p:pic>
        <p:nvPicPr>
          <p:cNvPr id="6" name="Picture 5">
            <a:extLst>
              <a:ext uri="{FF2B5EF4-FFF2-40B4-BE49-F238E27FC236}">
                <a16:creationId xmlns:a16="http://schemas.microsoft.com/office/drawing/2014/main" id="{D551BE7F-018C-468C-4798-D07F5BB7A770}"/>
              </a:ext>
            </a:extLst>
          </p:cNvPr>
          <p:cNvPicPr>
            <a:picLocks noChangeAspect="1"/>
          </p:cNvPicPr>
          <p:nvPr/>
        </p:nvPicPr>
        <p:blipFill>
          <a:blip r:embed="rId3"/>
          <a:stretch>
            <a:fillRect/>
          </a:stretch>
        </p:blipFill>
        <p:spPr>
          <a:xfrm>
            <a:off x="6187030" y="1449115"/>
            <a:ext cx="4288058" cy="4125846"/>
          </a:xfrm>
          <a:prstGeom prst="rect">
            <a:avLst/>
          </a:prstGeom>
        </p:spPr>
      </p:pic>
    </p:spTree>
    <p:extLst>
      <p:ext uri="{BB962C8B-B14F-4D97-AF65-F5344CB8AC3E}">
        <p14:creationId xmlns:p14="http://schemas.microsoft.com/office/powerpoint/2010/main" val="3062321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48CC-BB99-913F-610D-38DC49679A3E}"/>
              </a:ext>
            </a:extLst>
          </p:cNvPr>
          <p:cNvSpPr>
            <a:spLocks noGrp="1"/>
          </p:cNvSpPr>
          <p:nvPr>
            <p:ph type="title"/>
          </p:nvPr>
        </p:nvSpPr>
        <p:spPr/>
        <p:txBody>
          <a:bodyPr/>
          <a:lstStyle/>
          <a:p>
            <a:r>
              <a:rPr lang="en-US" dirty="0"/>
              <a:t>Transaction Required</a:t>
            </a:r>
          </a:p>
        </p:txBody>
      </p:sp>
      <p:sp>
        <p:nvSpPr>
          <p:cNvPr id="4" name="Text Placeholder 3">
            <a:extLst>
              <a:ext uri="{FF2B5EF4-FFF2-40B4-BE49-F238E27FC236}">
                <a16:creationId xmlns:a16="http://schemas.microsoft.com/office/drawing/2014/main" id="{13EAF511-4768-B067-4611-015A3AD48302}"/>
              </a:ext>
            </a:extLst>
          </p:cNvPr>
          <p:cNvSpPr>
            <a:spLocks noGrp="1"/>
          </p:cNvSpPr>
          <p:nvPr>
            <p:ph type="body" sz="quarter" idx="11"/>
          </p:nvPr>
        </p:nvSpPr>
        <p:spPr/>
        <p:txBody>
          <a:bodyPr anchor="ctr"/>
          <a:lstStyle/>
          <a:p>
            <a:r>
              <a:rPr lang="en-US" sz="2400" dirty="0"/>
              <a:t>When the Transaction Required is flagged, there must be a line in the transaction entry window when running payroll.</a:t>
            </a:r>
          </a:p>
        </p:txBody>
      </p:sp>
      <p:pic>
        <p:nvPicPr>
          <p:cNvPr id="6" name="Picture 5">
            <a:extLst>
              <a:ext uri="{FF2B5EF4-FFF2-40B4-BE49-F238E27FC236}">
                <a16:creationId xmlns:a16="http://schemas.microsoft.com/office/drawing/2014/main" id="{7B301D18-1146-4B1F-0819-886381BFF593}"/>
              </a:ext>
            </a:extLst>
          </p:cNvPr>
          <p:cNvPicPr>
            <a:picLocks noChangeAspect="1"/>
          </p:cNvPicPr>
          <p:nvPr/>
        </p:nvPicPr>
        <p:blipFill>
          <a:blip r:embed="rId3"/>
          <a:stretch>
            <a:fillRect/>
          </a:stretch>
        </p:blipFill>
        <p:spPr>
          <a:xfrm>
            <a:off x="936815" y="1635895"/>
            <a:ext cx="4399114" cy="4324552"/>
          </a:xfrm>
          <a:prstGeom prst="rect">
            <a:avLst/>
          </a:prstGeom>
        </p:spPr>
      </p:pic>
    </p:spTree>
    <p:extLst>
      <p:ext uri="{BB962C8B-B14F-4D97-AF65-F5344CB8AC3E}">
        <p14:creationId xmlns:p14="http://schemas.microsoft.com/office/powerpoint/2010/main" val="30044452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0166-8DBD-B276-D9CD-74CF5E7E1FA8}"/>
              </a:ext>
            </a:extLst>
          </p:cNvPr>
          <p:cNvSpPr>
            <a:spLocks noGrp="1"/>
          </p:cNvSpPr>
          <p:nvPr>
            <p:ph type="title"/>
          </p:nvPr>
        </p:nvSpPr>
        <p:spPr/>
        <p:txBody>
          <a:bodyPr/>
          <a:lstStyle/>
          <a:p>
            <a:r>
              <a:rPr lang="en-US" dirty="0"/>
              <a:t>Build Batch Inclusions</a:t>
            </a:r>
          </a:p>
        </p:txBody>
      </p:sp>
      <p:sp>
        <p:nvSpPr>
          <p:cNvPr id="3" name="Text Placeholder 2">
            <a:extLst>
              <a:ext uri="{FF2B5EF4-FFF2-40B4-BE49-F238E27FC236}">
                <a16:creationId xmlns:a16="http://schemas.microsoft.com/office/drawing/2014/main" id="{6A49412F-C5CD-851E-9DC5-CB5F89E1BC4B}"/>
              </a:ext>
            </a:extLst>
          </p:cNvPr>
          <p:cNvSpPr>
            <a:spLocks noGrp="1"/>
          </p:cNvSpPr>
          <p:nvPr>
            <p:ph type="body" sz="quarter" idx="10"/>
          </p:nvPr>
        </p:nvSpPr>
        <p:spPr/>
        <p:txBody>
          <a:bodyPr anchor="ctr"/>
          <a:lstStyle/>
          <a:p>
            <a:r>
              <a:rPr lang="en-US" dirty="0"/>
              <a:t>Deductions, Benefits need to be added into the build setup.</a:t>
            </a:r>
          </a:p>
        </p:txBody>
      </p:sp>
      <p:pic>
        <p:nvPicPr>
          <p:cNvPr id="5" name="Picture 4">
            <a:extLst>
              <a:ext uri="{FF2B5EF4-FFF2-40B4-BE49-F238E27FC236}">
                <a16:creationId xmlns:a16="http://schemas.microsoft.com/office/drawing/2014/main" id="{ECEF475D-B4E8-1596-AC1F-92484F81CCFD}"/>
              </a:ext>
            </a:extLst>
          </p:cNvPr>
          <p:cNvPicPr>
            <a:picLocks noChangeAspect="1"/>
          </p:cNvPicPr>
          <p:nvPr/>
        </p:nvPicPr>
        <p:blipFill>
          <a:blip r:embed="rId3"/>
          <a:stretch>
            <a:fillRect/>
          </a:stretch>
        </p:blipFill>
        <p:spPr>
          <a:xfrm>
            <a:off x="6281195" y="1594532"/>
            <a:ext cx="4737904" cy="4150560"/>
          </a:xfrm>
          <a:prstGeom prst="rect">
            <a:avLst/>
          </a:prstGeom>
        </p:spPr>
      </p:pic>
    </p:spTree>
    <p:extLst>
      <p:ext uri="{BB962C8B-B14F-4D97-AF65-F5344CB8AC3E}">
        <p14:creationId xmlns:p14="http://schemas.microsoft.com/office/powerpoint/2010/main" val="784663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6A86-F46F-A6A6-497E-74718EFAC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EEFE4-CD7D-3AED-D10A-F0DAF9FD0451}"/>
              </a:ext>
            </a:extLst>
          </p:cNvPr>
          <p:cNvSpPr>
            <a:spLocks noGrp="1"/>
          </p:cNvSpPr>
          <p:nvPr>
            <p:ph type="title"/>
          </p:nvPr>
        </p:nvSpPr>
        <p:spPr/>
        <p:txBody>
          <a:bodyPr/>
          <a:lstStyle/>
          <a:p>
            <a:r>
              <a:rPr lang="en-US" dirty="0"/>
              <a:t>Annualization</a:t>
            </a:r>
          </a:p>
        </p:txBody>
      </p:sp>
      <p:sp>
        <p:nvSpPr>
          <p:cNvPr id="6" name="Content Placeholder 2">
            <a:extLst>
              <a:ext uri="{FF2B5EF4-FFF2-40B4-BE49-F238E27FC236}">
                <a16:creationId xmlns:a16="http://schemas.microsoft.com/office/drawing/2014/main" id="{5BE81AE2-AD3E-F37A-C6B6-27009ABD4C39}"/>
              </a:ext>
            </a:extLst>
          </p:cNvPr>
          <p:cNvSpPr txBox="1">
            <a:spLocks/>
          </p:cNvSpPr>
          <p:nvPr/>
        </p:nvSpPr>
        <p:spPr>
          <a:xfrm>
            <a:off x="717760" y="1568839"/>
            <a:ext cx="10995980" cy="4109197"/>
          </a:xfrm>
          <a:prstGeom prst="rect">
            <a:avLst/>
          </a:prstGeom>
        </p:spPr>
        <p:txBody>
          <a:bodyPr vert="horz" wrap="square" lIns="146304" tIns="91440" rIns="146304" bIns="91440" rtlCol="0">
            <a:no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sz="3137" kern="1200" spc="0" baseline="0">
                <a:solidFill>
                  <a:srgbClr val="000000"/>
                </a:solidFill>
                <a:latin typeface="+mn-lt"/>
                <a:ea typeface="+mn-ea"/>
                <a:cs typeface="Segoe UI" panose="020B0502040204020203" pitchFamily="34" charset="0"/>
              </a:defRPr>
            </a:lvl1pPr>
            <a:lvl2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solidFill>
                  <a:srgbClr val="000000"/>
                </a:solidFill>
                <a:latin typeface="+mn-lt"/>
                <a:ea typeface="+mn-ea"/>
                <a:cs typeface="Segoe UI" panose="020B0502040204020203" pitchFamily="34" charset="0"/>
              </a:defRPr>
            </a:lvl2pPr>
            <a:lvl3pPr marL="227209"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solidFill>
                  <a:srgbClr val="000000"/>
                </a:solidFill>
                <a:latin typeface="+mn-lt"/>
                <a:ea typeface="+mn-ea"/>
                <a:cs typeface="Segoe UI" panose="020B0502040204020203" pitchFamily="34" charset="0"/>
              </a:defRPr>
            </a:lvl3pPr>
            <a:lvl4pPr marL="451306"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solidFill>
                  <a:srgbClr val="000000"/>
                </a:solidFill>
                <a:latin typeface="+mn-lt"/>
                <a:ea typeface="+mn-ea"/>
                <a:cs typeface="Segoe UI" panose="020B0502040204020203" pitchFamily="34" charset="0"/>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solidFill>
                  <a:srgbClr val="000000"/>
                </a:soli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000" dirty="0"/>
              <a:t>Because taxes are based on the annualized pay rate, employees with irregular pay patterns (bonuses, commission checks, or large overtime) may see higher or lower withholding in certain pay runs compared to steady salaries.</a:t>
            </a:r>
          </a:p>
          <a:p>
            <a:pPr algn="ctr"/>
            <a:r>
              <a:rPr lang="en-US" sz="2000" b="1" dirty="0"/>
              <a:t>$1,000 weekly payroll for employee A</a:t>
            </a:r>
            <a:r>
              <a:rPr lang="en-US" sz="2000" dirty="0"/>
              <a:t>.</a:t>
            </a:r>
          </a:p>
          <a:p>
            <a:pPr marL="457200" indent="-457200">
              <a:buFont typeface="Arial" panose="020B0604020202020204" pitchFamily="34" charset="0"/>
              <a:buChar char="•"/>
            </a:pPr>
            <a:r>
              <a:rPr lang="en-US" sz="2000" dirty="0"/>
              <a:t>Taxes are based on an annual salary of $52,000</a:t>
            </a:r>
          </a:p>
          <a:p>
            <a:pPr lvl="2"/>
            <a:r>
              <a:rPr lang="en-US" sz="2000" dirty="0"/>
              <a:t>	$1,000 × 52 = $52,000</a:t>
            </a:r>
          </a:p>
          <a:p>
            <a:pPr marL="457200" indent="-457200">
              <a:buFont typeface="Arial" panose="020B0604020202020204" pitchFamily="34" charset="0"/>
              <a:buChar char="•"/>
            </a:pPr>
            <a:r>
              <a:rPr lang="en-US" sz="2000" dirty="0"/>
              <a:t>If one payroll has one bonus so their paycheck is $1,500 the taxes for that pay run will be based on an annual salary of $78,000. </a:t>
            </a:r>
          </a:p>
          <a:p>
            <a:pPr lvl="2"/>
            <a:r>
              <a:rPr lang="en-US" sz="2000" dirty="0"/>
              <a:t>	$1,500 × 52 = $78,000</a:t>
            </a:r>
          </a:p>
          <a:p>
            <a:pPr marL="457200" indent="-457200">
              <a:buFont typeface="Arial" panose="020B0604020202020204" pitchFamily="34" charset="0"/>
              <a:buChar char="•"/>
            </a:pPr>
            <a:r>
              <a:rPr lang="en-US" sz="2000" dirty="0"/>
              <a:t>If the employee signs up for a 401K and the taxable wages are $800 a week then the taxes are based on an annual salary of $41,600. </a:t>
            </a:r>
          </a:p>
          <a:p>
            <a:pPr lvl="2"/>
            <a:r>
              <a:rPr lang="en-US" sz="2000" dirty="0"/>
              <a:t>	$800 × 52 = $41,600</a:t>
            </a:r>
          </a:p>
        </p:txBody>
      </p:sp>
    </p:spTree>
    <p:extLst>
      <p:ext uri="{BB962C8B-B14F-4D97-AF65-F5344CB8AC3E}">
        <p14:creationId xmlns:p14="http://schemas.microsoft.com/office/powerpoint/2010/main" val="262300488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9420-9E99-515C-2010-802743F0414D}"/>
              </a:ext>
            </a:extLst>
          </p:cNvPr>
          <p:cNvSpPr>
            <a:spLocks noGrp="1"/>
          </p:cNvSpPr>
          <p:nvPr>
            <p:ph type="title"/>
          </p:nvPr>
        </p:nvSpPr>
        <p:spPr/>
        <p:txBody>
          <a:bodyPr/>
          <a:lstStyle/>
          <a:p>
            <a:r>
              <a:rPr lang="en-US" dirty="0"/>
              <a:t>Setup Federal</a:t>
            </a:r>
          </a:p>
        </p:txBody>
      </p:sp>
      <p:sp>
        <p:nvSpPr>
          <p:cNvPr id="3" name="Text Placeholder 2">
            <a:extLst>
              <a:ext uri="{FF2B5EF4-FFF2-40B4-BE49-F238E27FC236}">
                <a16:creationId xmlns:a16="http://schemas.microsoft.com/office/drawing/2014/main" id="{77906D1E-2355-E23B-FE7B-9D5A5E60B91A}"/>
              </a:ext>
            </a:extLst>
          </p:cNvPr>
          <p:cNvSpPr>
            <a:spLocks noGrp="1"/>
          </p:cNvSpPr>
          <p:nvPr>
            <p:ph type="body" sz="quarter" idx="10"/>
          </p:nvPr>
        </p:nvSpPr>
        <p:spPr>
          <a:xfrm>
            <a:off x="725148" y="1635895"/>
            <a:ext cx="5962523" cy="4109197"/>
          </a:xfrm>
        </p:spPr>
        <p:txBody>
          <a:bodyPr anchor="ctr"/>
          <a:lstStyle/>
          <a:p>
            <a:pPr>
              <a:lnSpc>
                <a:spcPct val="100000"/>
              </a:lnSpc>
            </a:pPr>
            <a:r>
              <a:rPr lang="en-US" sz="2400" b="1" dirty="0">
                <a:solidFill>
                  <a:schemeClr val="accent4"/>
                </a:solidFill>
              </a:rPr>
              <a:t>Pre-Tax Deductions Impact </a:t>
            </a:r>
          </a:p>
          <a:p>
            <a:pPr>
              <a:lnSpc>
                <a:spcPct val="100000"/>
              </a:lnSpc>
            </a:pPr>
            <a:r>
              <a:rPr lang="en-US" sz="2400" b="1" dirty="0">
                <a:solidFill>
                  <a:schemeClr val="accent4"/>
                </a:solidFill>
              </a:rPr>
              <a:t>IRS Withholding Tables </a:t>
            </a:r>
          </a:p>
          <a:p>
            <a:pPr>
              <a:lnSpc>
                <a:spcPct val="100000"/>
              </a:lnSpc>
            </a:pPr>
            <a:r>
              <a:rPr lang="en-US" sz="2400" b="1" dirty="0">
                <a:solidFill>
                  <a:schemeClr val="accent4"/>
                </a:solidFill>
              </a:rPr>
              <a:t>Single vs. Multiple Pay Runs </a:t>
            </a:r>
          </a:p>
          <a:p>
            <a:pPr>
              <a:lnSpc>
                <a:spcPct val="100000"/>
              </a:lnSpc>
            </a:pPr>
            <a:r>
              <a:rPr lang="en-US" sz="2400" b="1" dirty="0">
                <a:solidFill>
                  <a:schemeClr val="accent4"/>
                </a:solidFill>
              </a:rPr>
              <a:t>Supplemental Wages</a:t>
            </a:r>
          </a:p>
          <a:p>
            <a:pPr>
              <a:lnSpc>
                <a:spcPct val="100000"/>
              </a:lnSpc>
            </a:pPr>
            <a:r>
              <a:rPr lang="en-US" sz="2400" b="1" dirty="0">
                <a:solidFill>
                  <a:schemeClr val="accent4"/>
                </a:solidFill>
              </a:rPr>
              <a:t>No Retroactive Adjustment </a:t>
            </a:r>
          </a:p>
          <a:p>
            <a:pPr>
              <a:lnSpc>
                <a:spcPct val="100000"/>
              </a:lnSpc>
            </a:pPr>
            <a:r>
              <a:rPr lang="en-US" sz="2400" b="1" dirty="0">
                <a:solidFill>
                  <a:schemeClr val="accent4"/>
                </a:solidFill>
              </a:rPr>
              <a:t>End-of-Year Balancing</a:t>
            </a:r>
            <a:endParaRPr lang="en-US" sz="2400" dirty="0">
              <a:solidFill>
                <a:schemeClr val="accent4"/>
              </a:solidFill>
            </a:endParaRPr>
          </a:p>
        </p:txBody>
      </p:sp>
      <p:pic>
        <p:nvPicPr>
          <p:cNvPr id="8" name="Picture 7">
            <a:extLst>
              <a:ext uri="{FF2B5EF4-FFF2-40B4-BE49-F238E27FC236}">
                <a16:creationId xmlns:a16="http://schemas.microsoft.com/office/drawing/2014/main" id="{CFAED889-0BED-36E3-FC11-1E35C9982AF2}"/>
              </a:ext>
            </a:extLst>
          </p:cNvPr>
          <p:cNvPicPr>
            <a:picLocks noChangeAspect="1"/>
          </p:cNvPicPr>
          <p:nvPr/>
        </p:nvPicPr>
        <p:blipFill>
          <a:blip r:embed="rId3"/>
          <a:stretch>
            <a:fillRect/>
          </a:stretch>
        </p:blipFill>
        <p:spPr>
          <a:xfrm>
            <a:off x="6859211" y="1292530"/>
            <a:ext cx="4049581" cy="4942783"/>
          </a:xfrm>
          <a:prstGeom prst="rect">
            <a:avLst/>
          </a:prstGeom>
        </p:spPr>
      </p:pic>
      <p:sp>
        <p:nvSpPr>
          <p:cNvPr id="9" name="Rectangle 8">
            <a:extLst>
              <a:ext uri="{FF2B5EF4-FFF2-40B4-BE49-F238E27FC236}">
                <a16:creationId xmlns:a16="http://schemas.microsoft.com/office/drawing/2014/main" id="{36E3EA9E-B5FC-EACD-031A-E93792588A98}"/>
              </a:ext>
            </a:extLst>
          </p:cNvPr>
          <p:cNvSpPr/>
          <p:nvPr/>
        </p:nvSpPr>
        <p:spPr bwMode="auto">
          <a:xfrm>
            <a:off x="9178724" y="4027990"/>
            <a:ext cx="1736203" cy="1516283"/>
          </a:xfrm>
          <a:prstGeom prst="rect">
            <a:avLst/>
          </a:prstGeom>
          <a:noFill/>
          <a:ln w="571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977386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75CBB8-19AE-A276-334D-213092A3ACA5}"/>
              </a:ext>
            </a:extLst>
          </p:cNvPr>
          <p:cNvPicPr>
            <a:picLocks noChangeAspect="1"/>
          </p:cNvPicPr>
          <p:nvPr/>
        </p:nvPicPr>
        <p:blipFill>
          <a:blip r:embed="rId2"/>
          <a:stretch>
            <a:fillRect/>
          </a:stretch>
        </p:blipFill>
        <p:spPr>
          <a:xfrm>
            <a:off x="358726" y="2600656"/>
            <a:ext cx="11474548" cy="3428412"/>
          </a:xfrm>
          <a:prstGeom prst="rect">
            <a:avLst/>
          </a:prstGeom>
        </p:spPr>
      </p:pic>
      <p:sp>
        <p:nvSpPr>
          <p:cNvPr id="3" name="Arrow: Pentagon 2">
            <a:extLst>
              <a:ext uri="{FF2B5EF4-FFF2-40B4-BE49-F238E27FC236}">
                <a16:creationId xmlns:a16="http://schemas.microsoft.com/office/drawing/2014/main" id="{3E876586-D308-3EC7-6689-7B1DC80F8B44}"/>
              </a:ext>
            </a:extLst>
          </p:cNvPr>
          <p:cNvSpPr/>
          <p:nvPr/>
        </p:nvSpPr>
        <p:spPr bwMode="auto">
          <a:xfrm>
            <a:off x="358726" y="1452282"/>
            <a:ext cx="2760992" cy="839181"/>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Tools</a:t>
            </a:r>
          </a:p>
        </p:txBody>
      </p:sp>
      <p:sp>
        <p:nvSpPr>
          <p:cNvPr id="4" name="Arrow: Chevron 3">
            <a:extLst>
              <a:ext uri="{FF2B5EF4-FFF2-40B4-BE49-F238E27FC236}">
                <a16:creationId xmlns:a16="http://schemas.microsoft.com/office/drawing/2014/main" id="{BB0860B7-6BA5-7DDF-CCA1-D955AED7464A}"/>
              </a:ext>
            </a:extLst>
          </p:cNvPr>
          <p:cNvSpPr/>
          <p:nvPr/>
        </p:nvSpPr>
        <p:spPr bwMode="auto">
          <a:xfrm>
            <a:off x="2959995" y="1452281"/>
            <a:ext cx="2961522" cy="839181"/>
          </a:xfrm>
          <a:prstGeom prst="chevron">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Setup</a:t>
            </a:r>
          </a:p>
        </p:txBody>
      </p:sp>
      <p:sp>
        <p:nvSpPr>
          <p:cNvPr id="6" name="Arrow: Chevron 5">
            <a:extLst>
              <a:ext uri="{FF2B5EF4-FFF2-40B4-BE49-F238E27FC236}">
                <a16:creationId xmlns:a16="http://schemas.microsoft.com/office/drawing/2014/main" id="{6F057912-1C02-4650-0FA0-840F4B7A83C1}"/>
              </a:ext>
            </a:extLst>
          </p:cNvPr>
          <p:cNvSpPr/>
          <p:nvPr/>
        </p:nvSpPr>
        <p:spPr bwMode="auto">
          <a:xfrm>
            <a:off x="5719483" y="1452281"/>
            <a:ext cx="2961522" cy="839181"/>
          </a:xfrm>
          <a:prstGeom prst="chevron">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System</a:t>
            </a:r>
          </a:p>
        </p:txBody>
      </p:sp>
      <p:sp>
        <p:nvSpPr>
          <p:cNvPr id="7" name="Arrow: Chevron 6">
            <a:extLst>
              <a:ext uri="{FF2B5EF4-FFF2-40B4-BE49-F238E27FC236}">
                <a16:creationId xmlns:a16="http://schemas.microsoft.com/office/drawing/2014/main" id="{8E36BAE2-7EE8-19B9-46E5-7A4087C9A428}"/>
              </a:ext>
            </a:extLst>
          </p:cNvPr>
          <p:cNvSpPr/>
          <p:nvPr/>
        </p:nvSpPr>
        <p:spPr bwMode="auto">
          <a:xfrm>
            <a:off x="8496728" y="1452282"/>
            <a:ext cx="3336546" cy="839181"/>
          </a:xfrm>
          <a:prstGeom prst="chevron">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Payroll Tax</a:t>
            </a:r>
          </a:p>
        </p:txBody>
      </p:sp>
    </p:spTree>
    <p:extLst>
      <p:ext uri="{BB962C8B-B14F-4D97-AF65-F5344CB8AC3E}">
        <p14:creationId xmlns:p14="http://schemas.microsoft.com/office/powerpoint/2010/main" val="6327840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5B8C-E26B-C0DC-DA98-D8E4C4883948}"/>
              </a:ext>
            </a:extLst>
          </p:cNvPr>
          <p:cNvSpPr>
            <a:spLocks noGrp="1"/>
          </p:cNvSpPr>
          <p:nvPr>
            <p:ph type="title"/>
          </p:nvPr>
        </p:nvSpPr>
        <p:spPr/>
        <p:txBody>
          <a:bodyPr/>
          <a:lstStyle/>
          <a:p>
            <a:r>
              <a:rPr lang="en-US" dirty="0"/>
              <a:t>What is the System Doing?</a:t>
            </a:r>
          </a:p>
        </p:txBody>
      </p:sp>
      <p:graphicFrame>
        <p:nvGraphicFramePr>
          <p:cNvPr id="5" name="Diagram 4">
            <a:extLst>
              <a:ext uri="{FF2B5EF4-FFF2-40B4-BE49-F238E27FC236}">
                <a16:creationId xmlns:a16="http://schemas.microsoft.com/office/drawing/2014/main" id="{24F01DAB-9D85-202F-FCDC-CACC5C53A816}"/>
              </a:ext>
            </a:extLst>
          </p:cNvPr>
          <p:cNvGraphicFramePr/>
          <p:nvPr>
            <p:extLst>
              <p:ext uri="{D42A27DB-BD31-4B8C-83A1-F6EECF244321}">
                <p14:modId xmlns:p14="http://schemas.microsoft.com/office/powerpoint/2010/main" val="1010771930"/>
              </p:ext>
            </p:extLst>
          </p:nvPr>
        </p:nvGraphicFramePr>
        <p:xfrm>
          <a:off x="518615" y="1449115"/>
          <a:ext cx="11673385" cy="488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50086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1EC3-4196-750B-89DC-F5E52E111F2A}"/>
              </a:ext>
            </a:extLst>
          </p:cNvPr>
          <p:cNvSpPr>
            <a:spLocks noGrp="1"/>
          </p:cNvSpPr>
          <p:nvPr>
            <p:ph type="title"/>
          </p:nvPr>
        </p:nvSpPr>
        <p:spPr>
          <a:xfrm>
            <a:off x="658917" y="1310452"/>
            <a:ext cx="6410739" cy="1325563"/>
          </a:xfrm>
        </p:spPr>
        <p:txBody>
          <a:bodyPr/>
          <a:lstStyle/>
          <a:p>
            <a:r>
              <a:rPr lang="en-US" sz="4000" dirty="0"/>
              <a:t>GP Payroll: Resolving Payroll Calculation Errors</a:t>
            </a:r>
            <a:endParaRPr lang="en-US" sz="4300" dirty="0">
              <a:latin typeface="Segoe"/>
              <a:cs typeface="Segoe UI"/>
            </a:endParaRPr>
          </a:p>
        </p:txBody>
      </p:sp>
      <p:pic>
        <p:nvPicPr>
          <p:cNvPr id="6" name="Picture Placeholder 5" descr="A person with long hair wearing a blue vest&#10;&#10;AI-generated content may be incorrect.">
            <a:extLst>
              <a:ext uri="{FF2B5EF4-FFF2-40B4-BE49-F238E27FC236}">
                <a16:creationId xmlns:a16="http://schemas.microsoft.com/office/drawing/2014/main" id="{A5989C09-DA0E-EDE7-9AA1-C18FC9BBDA4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7429114" y="1828800"/>
            <a:ext cx="3200400" cy="3200400"/>
          </a:xfrm>
        </p:spPr>
      </p:pic>
      <p:sp>
        <p:nvSpPr>
          <p:cNvPr id="5" name="Text Placeholder 4">
            <a:extLst>
              <a:ext uri="{FF2B5EF4-FFF2-40B4-BE49-F238E27FC236}">
                <a16:creationId xmlns:a16="http://schemas.microsoft.com/office/drawing/2014/main" id="{E0B95FC3-6B49-3E1D-5101-AEAB1F6E870B}"/>
              </a:ext>
            </a:extLst>
          </p:cNvPr>
          <p:cNvSpPr>
            <a:spLocks noGrp="1"/>
          </p:cNvSpPr>
          <p:nvPr>
            <p:ph type="body" sz="quarter" idx="12"/>
          </p:nvPr>
        </p:nvSpPr>
        <p:spPr>
          <a:xfrm>
            <a:off x="7069656" y="5155692"/>
            <a:ext cx="4046706" cy="2300722"/>
          </a:xfrm>
        </p:spPr>
        <p:txBody>
          <a:bodyPr/>
          <a:lstStyle/>
          <a:p>
            <a:pPr marL="0" indent="0">
              <a:buNone/>
            </a:pPr>
            <a:r>
              <a:rPr lang="en-US" sz="2400"/>
              <a:t>Samantha Vislay</a:t>
            </a:r>
            <a:br>
              <a:rPr lang="en-US" sz="1800"/>
            </a:br>
            <a:r>
              <a:rPr lang="en-US"/>
              <a:t>MCSE, MCSA</a:t>
            </a:r>
            <a:br>
              <a:rPr lang="en-US"/>
            </a:br>
            <a:r>
              <a:rPr lang="en-US"/>
              <a:t>GP Functional Consultant, Enavate</a:t>
            </a:r>
          </a:p>
          <a:p>
            <a:pPr marL="0" indent="0">
              <a:buNone/>
            </a:pPr>
            <a:endParaRPr lang="en-US"/>
          </a:p>
        </p:txBody>
      </p:sp>
    </p:spTree>
    <p:extLst>
      <p:ext uri="{BB962C8B-B14F-4D97-AF65-F5344CB8AC3E}">
        <p14:creationId xmlns:p14="http://schemas.microsoft.com/office/powerpoint/2010/main" val="8889975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F52B42A-DEA4-7372-A24C-7029B6D74C8C}"/>
              </a:ext>
            </a:extLst>
          </p:cNvPr>
          <p:cNvSpPr/>
          <p:nvPr/>
        </p:nvSpPr>
        <p:spPr bwMode="auto">
          <a:xfrm>
            <a:off x="8759824" y="3197065"/>
            <a:ext cx="2928986" cy="2443010"/>
          </a:xfrm>
          <a:prstGeom prst="rect">
            <a:avLst/>
          </a:prstGeom>
          <a:solidFill>
            <a:srgbClr val="FFF8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1D412F6B-4F34-252F-0789-23D422D2FFAB}"/>
              </a:ext>
            </a:extLst>
          </p:cNvPr>
          <p:cNvSpPr/>
          <p:nvPr/>
        </p:nvSpPr>
        <p:spPr bwMode="auto">
          <a:xfrm>
            <a:off x="5719484" y="3197066"/>
            <a:ext cx="2957182" cy="2443009"/>
          </a:xfrm>
          <a:prstGeom prst="rect">
            <a:avLst/>
          </a:prstGeom>
          <a:solidFill>
            <a:srgbClr val="F4FF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653805B6-55A3-4217-3BE4-211404926A3A}"/>
              </a:ext>
            </a:extLst>
          </p:cNvPr>
          <p:cNvSpPr/>
          <p:nvPr/>
        </p:nvSpPr>
        <p:spPr bwMode="auto">
          <a:xfrm>
            <a:off x="2713849" y="3202227"/>
            <a:ext cx="2929455" cy="2443009"/>
          </a:xfrm>
          <a:prstGeom prst="rect">
            <a:avLst/>
          </a:prstGeom>
          <a:solidFill>
            <a:srgbClr val="E1F7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C006AD9A-F6DA-C12C-44C0-9D5E07645721}"/>
              </a:ext>
            </a:extLst>
          </p:cNvPr>
          <p:cNvSpPr/>
          <p:nvPr/>
        </p:nvSpPr>
        <p:spPr bwMode="auto">
          <a:xfrm>
            <a:off x="-14515" y="3197067"/>
            <a:ext cx="2663725" cy="2443009"/>
          </a:xfrm>
          <a:prstGeom prst="rect">
            <a:avLst/>
          </a:prstGeom>
          <a:solidFill>
            <a:srgbClr val="E7E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2C82A48-F316-2AD0-85C5-2566F44310BE}"/>
              </a:ext>
            </a:extLst>
          </p:cNvPr>
          <p:cNvSpPr>
            <a:spLocks noGrp="1"/>
          </p:cNvSpPr>
          <p:nvPr>
            <p:ph type="title"/>
          </p:nvPr>
        </p:nvSpPr>
        <p:spPr>
          <a:xfrm>
            <a:off x="365526" y="823338"/>
            <a:ext cx="10756788" cy="698347"/>
          </a:xfrm>
        </p:spPr>
        <p:txBody>
          <a:bodyPr/>
          <a:lstStyle/>
          <a:p>
            <a:r>
              <a:rPr lang="en-US" dirty="0"/>
              <a:t>Federal Taxes Annualized </a:t>
            </a:r>
            <a:br>
              <a:rPr lang="en-US" dirty="0"/>
            </a:br>
            <a:r>
              <a:rPr lang="en-US" dirty="0"/>
              <a:t>Withholdings</a:t>
            </a:r>
          </a:p>
        </p:txBody>
      </p:sp>
      <p:sp>
        <p:nvSpPr>
          <p:cNvPr id="6" name="TextBox 5">
            <a:extLst>
              <a:ext uri="{FF2B5EF4-FFF2-40B4-BE49-F238E27FC236}">
                <a16:creationId xmlns:a16="http://schemas.microsoft.com/office/drawing/2014/main" id="{E5C1D49F-D3C9-847A-636A-2607615334FB}"/>
              </a:ext>
            </a:extLst>
          </p:cNvPr>
          <p:cNvSpPr txBox="1"/>
          <p:nvPr/>
        </p:nvSpPr>
        <p:spPr>
          <a:xfrm>
            <a:off x="733914" y="6107232"/>
            <a:ext cx="6117220" cy="307777"/>
          </a:xfrm>
          <a:prstGeom prst="rect">
            <a:avLst/>
          </a:prstGeom>
          <a:noFill/>
        </p:spPr>
        <p:txBody>
          <a:bodyPr wrap="square">
            <a:spAutoFit/>
          </a:bodyPr>
          <a:lstStyle/>
          <a:p>
            <a:r>
              <a:rPr lang="en-US" sz="1400" dirty="0"/>
              <a:t>Reference: </a:t>
            </a:r>
            <a:r>
              <a:rPr lang="en-US" sz="1400" dirty="0">
                <a:hlinkClick r:id="rId3"/>
              </a:rPr>
              <a:t>https://mskb.pkisolutions.com/kb/855655</a:t>
            </a:r>
            <a:endParaRPr lang="en-US" sz="1400" dirty="0"/>
          </a:p>
        </p:txBody>
      </p:sp>
      <p:sp>
        <p:nvSpPr>
          <p:cNvPr id="3" name="Arrow: Pentagon 2">
            <a:extLst>
              <a:ext uri="{FF2B5EF4-FFF2-40B4-BE49-F238E27FC236}">
                <a16:creationId xmlns:a16="http://schemas.microsoft.com/office/drawing/2014/main" id="{327EA918-110E-6E88-7600-3764E92A0F43}"/>
              </a:ext>
            </a:extLst>
          </p:cNvPr>
          <p:cNvSpPr/>
          <p:nvPr/>
        </p:nvSpPr>
        <p:spPr bwMode="auto">
          <a:xfrm>
            <a:off x="-43543" y="2103373"/>
            <a:ext cx="3231755" cy="1093694"/>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a:t>Annualize Wages</a:t>
            </a:r>
          </a:p>
        </p:txBody>
      </p:sp>
      <p:sp>
        <p:nvSpPr>
          <p:cNvPr id="5" name="Arrow: Chevron 4">
            <a:extLst>
              <a:ext uri="{FF2B5EF4-FFF2-40B4-BE49-F238E27FC236}">
                <a16:creationId xmlns:a16="http://schemas.microsoft.com/office/drawing/2014/main" id="{930D35A6-1BE9-AFE6-C59F-9AF8F32E30FA}"/>
              </a:ext>
            </a:extLst>
          </p:cNvPr>
          <p:cNvSpPr/>
          <p:nvPr/>
        </p:nvSpPr>
        <p:spPr bwMode="auto">
          <a:xfrm>
            <a:off x="2707341" y="2103373"/>
            <a:ext cx="3481596" cy="1093694"/>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r>
              <a:rPr lang="en-US" sz="2000" b="1" dirty="0"/>
              <a:t>Annualize Tax Sheltered Deductions</a:t>
            </a:r>
          </a:p>
        </p:txBody>
      </p:sp>
      <p:sp>
        <p:nvSpPr>
          <p:cNvPr id="7" name="Arrow: Chevron 6">
            <a:extLst>
              <a:ext uri="{FF2B5EF4-FFF2-40B4-BE49-F238E27FC236}">
                <a16:creationId xmlns:a16="http://schemas.microsoft.com/office/drawing/2014/main" id="{DB642D36-736C-429A-184F-D33456A91454}"/>
              </a:ext>
            </a:extLst>
          </p:cNvPr>
          <p:cNvSpPr/>
          <p:nvPr/>
        </p:nvSpPr>
        <p:spPr bwMode="auto">
          <a:xfrm>
            <a:off x="5720674" y="2103373"/>
            <a:ext cx="3493852" cy="1093694"/>
          </a:xfrm>
          <a:prstGeom prst="chevron">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r>
              <a:rPr lang="en-US" sz="2000" b="1" dirty="0"/>
              <a:t>Subtract Exemption from Tax Table</a:t>
            </a:r>
          </a:p>
        </p:txBody>
      </p:sp>
      <p:sp>
        <p:nvSpPr>
          <p:cNvPr id="8" name="Arrow: Chevron 7">
            <a:extLst>
              <a:ext uri="{FF2B5EF4-FFF2-40B4-BE49-F238E27FC236}">
                <a16:creationId xmlns:a16="http://schemas.microsoft.com/office/drawing/2014/main" id="{2570CA67-102A-7BBE-9172-E47033464BB3}"/>
              </a:ext>
            </a:extLst>
          </p:cNvPr>
          <p:cNvSpPr/>
          <p:nvPr/>
        </p:nvSpPr>
        <p:spPr bwMode="auto">
          <a:xfrm>
            <a:off x="8752845" y="2103373"/>
            <a:ext cx="3481595" cy="1093694"/>
          </a:xfrm>
          <a:prstGeom prst="chevron">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buNone/>
            </a:pPr>
            <a:r>
              <a:rPr lang="en-US" sz="2000" b="1" dirty="0"/>
              <a:t>Subtract Tax Sheltered Deductions</a:t>
            </a:r>
          </a:p>
        </p:txBody>
      </p:sp>
      <p:sp>
        <p:nvSpPr>
          <p:cNvPr id="10" name="TextBox 9">
            <a:extLst>
              <a:ext uri="{FF2B5EF4-FFF2-40B4-BE49-F238E27FC236}">
                <a16:creationId xmlns:a16="http://schemas.microsoft.com/office/drawing/2014/main" id="{09C9C28A-EED1-0A74-8065-100EA0E5DFCD}"/>
              </a:ext>
            </a:extLst>
          </p:cNvPr>
          <p:cNvSpPr txBox="1"/>
          <p:nvPr/>
        </p:nvSpPr>
        <p:spPr>
          <a:xfrm>
            <a:off x="98612" y="3306275"/>
            <a:ext cx="2465294" cy="2062103"/>
          </a:xfrm>
          <a:prstGeom prst="rect">
            <a:avLst/>
          </a:prstGeom>
          <a:noFill/>
        </p:spPr>
        <p:txBody>
          <a:bodyPr wrap="square">
            <a:spAutoFit/>
          </a:bodyPr>
          <a:lstStyle/>
          <a:p>
            <a:pPr lvl="0"/>
            <a:r>
              <a:rPr lang="en-US" sz="1600" b="0" dirty="0"/>
              <a:t>Calculates the gross pay by summing all pay codes.</a:t>
            </a:r>
          </a:p>
          <a:p>
            <a:pPr lvl="0"/>
            <a:endParaRPr lang="en-US" sz="1600" dirty="0"/>
          </a:p>
          <a:p>
            <a:pPr lvl="0"/>
            <a:r>
              <a:rPr lang="en-US" sz="1600" dirty="0"/>
              <a:t>Gross * Pay Periods = Annualized Gross </a:t>
            </a:r>
          </a:p>
          <a:p>
            <a:pPr lvl="0"/>
            <a:endParaRPr lang="en-US" sz="1600" dirty="0"/>
          </a:p>
          <a:p>
            <a:pPr lvl="0"/>
            <a:r>
              <a:rPr lang="en-US" sz="1600" b="1" dirty="0">
                <a:solidFill>
                  <a:schemeClr val="accent2"/>
                </a:solidFill>
              </a:rPr>
              <a:t>$3,000 × 26 = $78,000</a:t>
            </a:r>
          </a:p>
        </p:txBody>
      </p:sp>
      <p:sp>
        <p:nvSpPr>
          <p:cNvPr id="12" name="TextBox 11">
            <a:extLst>
              <a:ext uri="{FF2B5EF4-FFF2-40B4-BE49-F238E27FC236}">
                <a16:creationId xmlns:a16="http://schemas.microsoft.com/office/drawing/2014/main" id="{410C1457-DBD9-8A28-8741-7FA693FBF209}"/>
              </a:ext>
            </a:extLst>
          </p:cNvPr>
          <p:cNvSpPr txBox="1"/>
          <p:nvPr/>
        </p:nvSpPr>
        <p:spPr>
          <a:xfrm>
            <a:off x="2864223" y="3306275"/>
            <a:ext cx="2729753" cy="2062103"/>
          </a:xfrm>
          <a:prstGeom prst="rect">
            <a:avLst/>
          </a:prstGeom>
          <a:noFill/>
        </p:spPr>
        <p:txBody>
          <a:bodyPr wrap="square">
            <a:spAutoFit/>
          </a:bodyPr>
          <a:lstStyle/>
          <a:p>
            <a:pPr lvl="0"/>
            <a:r>
              <a:rPr lang="en-US" sz="1600" dirty="0"/>
              <a:t>Gross * Deduction Percent = Weekly Deduction</a:t>
            </a:r>
          </a:p>
          <a:p>
            <a:pPr lvl="0"/>
            <a:endParaRPr lang="en-US" sz="1600" dirty="0"/>
          </a:p>
          <a:p>
            <a:pPr lvl="0"/>
            <a:r>
              <a:rPr lang="en-US" sz="1600" dirty="0"/>
              <a:t>Weekly Deduction * Pay Periods</a:t>
            </a:r>
          </a:p>
          <a:p>
            <a:pPr lvl="0"/>
            <a:endParaRPr lang="en-US" sz="1600" dirty="0"/>
          </a:p>
          <a:p>
            <a:pPr lvl="0"/>
            <a:r>
              <a:rPr lang="en-US" sz="1600" b="1" dirty="0">
                <a:solidFill>
                  <a:schemeClr val="accent1"/>
                </a:solidFill>
              </a:rPr>
              <a:t>$3,000 × 6% = $180</a:t>
            </a:r>
          </a:p>
          <a:p>
            <a:pPr lvl="0"/>
            <a:r>
              <a:rPr lang="en-US" sz="1600" b="1" dirty="0">
                <a:solidFill>
                  <a:schemeClr val="accent1"/>
                </a:solidFill>
              </a:rPr>
              <a:t>$180 × 26 = $4,680</a:t>
            </a:r>
          </a:p>
        </p:txBody>
      </p:sp>
      <p:sp>
        <p:nvSpPr>
          <p:cNvPr id="14" name="TextBox 13">
            <a:extLst>
              <a:ext uri="{FF2B5EF4-FFF2-40B4-BE49-F238E27FC236}">
                <a16:creationId xmlns:a16="http://schemas.microsoft.com/office/drawing/2014/main" id="{D0B7F8AC-5960-745B-C7B3-56EF942F90BF}"/>
              </a:ext>
            </a:extLst>
          </p:cNvPr>
          <p:cNvSpPr txBox="1"/>
          <p:nvPr/>
        </p:nvSpPr>
        <p:spPr>
          <a:xfrm>
            <a:off x="5743920" y="3305447"/>
            <a:ext cx="3008925" cy="1815882"/>
          </a:xfrm>
          <a:prstGeom prst="rect">
            <a:avLst/>
          </a:prstGeom>
          <a:noFill/>
        </p:spPr>
        <p:txBody>
          <a:bodyPr wrap="square">
            <a:spAutoFit/>
          </a:bodyPr>
          <a:lstStyle/>
          <a:p>
            <a:pPr lvl="0"/>
            <a:r>
              <a:rPr lang="en-US" sz="1600" dirty="0"/>
              <a:t>Locate in the tax tables per the employee’s setup.</a:t>
            </a:r>
          </a:p>
          <a:p>
            <a:pPr lvl="0"/>
            <a:endParaRPr lang="en-US" sz="1600" dirty="0"/>
          </a:p>
          <a:p>
            <a:pPr lvl="0"/>
            <a:r>
              <a:rPr lang="en-US" sz="1600" dirty="0"/>
              <a:t>Ex. Filing as Single with no additional withholdings</a:t>
            </a:r>
          </a:p>
          <a:p>
            <a:pPr lvl="0"/>
            <a:endParaRPr lang="en-US" sz="1600" dirty="0"/>
          </a:p>
          <a:p>
            <a:pPr lvl="0"/>
            <a:r>
              <a:rPr lang="en-US" sz="1600" dirty="0"/>
              <a:t> </a:t>
            </a:r>
            <a:r>
              <a:rPr lang="en-US" sz="1600" b="1" dirty="0">
                <a:solidFill>
                  <a:schemeClr val="tx2"/>
                </a:solidFill>
              </a:rPr>
              <a:t>$78,000 - $4,300= $73,700</a:t>
            </a:r>
          </a:p>
        </p:txBody>
      </p:sp>
      <p:sp>
        <p:nvSpPr>
          <p:cNvPr id="16" name="TextBox 15">
            <a:extLst>
              <a:ext uri="{FF2B5EF4-FFF2-40B4-BE49-F238E27FC236}">
                <a16:creationId xmlns:a16="http://schemas.microsoft.com/office/drawing/2014/main" id="{F38EAB6F-D999-FB64-4572-4D0931105CFC}"/>
              </a:ext>
            </a:extLst>
          </p:cNvPr>
          <p:cNvSpPr txBox="1"/>
          <p:nvPr/>
        </p:nvSpPr>
        <p:spPr>
          <a:xfrm>
            <a:off x="8815705" y="3305447"/>
            <a:ext cx="3008925" cy="1815882"/>
          </a:xfrm>
          <a:prstGeom prst="rect">
            <a:avLst/>
          </a:prstGeom>
          <a:noFill/>
        </p:spPr>
        <p:txBody>
          <a:bodyPr wrap="square">
            <a:spAutoFit/>
          </a:bodyPr>
          <a:lstStyle/>
          <a:p>
            <a:pPr lvl="0"/>
            <a:r>
              <a:rPr lang="en-US" sz="1600" dirty="0"/>
              <a:t>Annualized Wages &amp; Exemption </a:t>
            </a:r>
          </a:p>
          <a:p>
            <a:pPr lvl="0"/>
            <a:r>
              <a:rPr lang="en-US" sz="1600" dirty="0"/>
              <a:t>- All Annualized Deductions </a:t>
            </a:r>
          </a:p>
          <a:p>
            <a:pPr lvl="0"/>
            <a:r>
              <a:rPr lang="en-US" sz="1600" dirty="0"/>
              <a:t>= Taxable Wages</a:t>
            </a:r>
          </a:p>
          <a:p>
            <a:pPr lvl="0"/>
            <a:endParaRPr lang="en-US" sz="1600" dirty="0"/>
          </a:p>
          <a:p>
            <a:pPr lvl="0"/>
            <a:r>
              <a:rPr lang="en-US" sz="1600" b="1" dirty="0">
                <a:solidFill>
                  <a:schemeClr val="accent4"/>
                </a:solidFill>
              </a:rPr>
              <a:t>$73,700 - $4,680 = $69,020</a:t>
            </a:r>
          </a:p>
          <a:p>
            <a:pPr lvl="0"/>
            <a:endParaRPr lang="en-US" sz="1600" dirty="0"/>
          </a:p>
        </p:txBody>
      </p:sp>
      <p:sp>
        <p:nvSpPr>
          <p:cNvPr id="20" name="TextBox 19">
            <a:extLst>
              <a:ext uri="{FF2B5EF4-FFF2-40B4-BE49-F238E27FC236}">
                <a16:creationId xmlns:a16="http://schemas.microsoft.com/office/drawing/2014/main" id="{885F92DA-169D-9E7B-4F40-8B6542C59233}"/>
              </a:ext>
            </a:extLst>
          </p:cNvPr>
          <p:cNvSpPr txBox="1"/>
          <p:nvPr/>
        </p:nvSpPr>
        <p:spPr>
          <a:xfrm>
            <a:off x="8630555" y="5707122"/>
            <a:ext cx="6113928" cy="400110"/>
          </a:xfrm>
          <a:prstGeom prst="rect">
            <a:avLst/>
          </a:prstGeom>
          <a:noFill/>
        </p:spPr>
        <p:txBody>
          <a:bodyPr wrap="square">
            <a:spAutoFit/>
          </a:bodyPr>
          <a:lstStyle/>
          <a:p>
            <a:pPr lvl="0"/>
            <a:r>
              <a:rPr lang="en-US" sz="2000" b="1" dirty="0">
                <a:solidFill>
                  <a:schemeClr val="accent3"/>
                </a:solidFill>
              </a:rPr>
              <a:t>Taxable Wages = $69,020</a:t>
            </a:r>
          </a:p>
        </p:txBody>
      </p:sp>
    </p:spTree>
    <p:extLst>
      <p:ext uri="{BB962C8B-B14F-4D97-AF65-F5344CB8AC3E}">
        <p14:creationId xmlns:p14="http://schemas.microsoft.com/office/powerpoint/2010/main" val="26527854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807C-67CF-45E2-F5C3-34191BC30336}"/>
              </a:ext>
            </a:extLst>
          </p:cNvPr>
          <p:cNvSpPr>
            <a:spLocks noGrp="1"/>
          </p:cNvSpPr>
          <p:nvPr>
            <p:ph type="title"/>
          </p:nvPr>
        </p:nvSpPr>
        <p:spPr>
          <a:xfrm>
            <a:off x="267772" y="561069"/>
            <a:ext cx="10756788" cy="698347"/>
          </a:xfrm>
        </p:spPr>
        <p:txBody>
          <a:bodyPr/>
          <a:lstStyle/>
          <a:p>
            <a:r>
              <a:rPr lang="en-US" dirty="0"/>
              <a:t>Federal Tax Calculation Continued</a:t>
            </a:r>
          </a:p>
        </p:txBody>
      </p:sp>
      <p:pic>
        <p:nvPicPr>
          <p:cNvPr id="17" name="Picture 16">
            <a:extLst>
              <a:ext uri="{FF2B5EF4-FFF2-40B4-BE49-F238E27FC236}">
                <a16:creationId xmlns:a16="http://schemas.microsoft.com/office/drawing/2014/main" id="{4F8EE492-41B6-E5C1-6FE8-4C40B720D910}"/>
              </a:ext>
            </a:extLst>
          </p:cNvPr>
          <p:cNvPicPr>
            <a:picLocks noChangeAspect="1"/>
          </p:cNvPicPr>
          <p:nvPr/>
        </p:nvPicPr>
        <p:blipFill>
          <a:blip r:embed="rId3"/>
          <a:stretch>
            <a:fillRect/>
          </a:stretch>
        </p:blipFill>
        <p:spPr>
          <a:xfrm>
            <a:off x="6691384" y="1449115"/>
            <a:ext cx="5171429" cy="4752381"/>
          </a:xfrm>
          <a:prstGeom prst="rect">
            <a:avLst/>
          </a:prstGeom>
        </p:spPr>
      </p:pic>
      <p:sp>
        <p:nvSpPr>
          <p:cNvPr id="4" name="TextBox 3">
            <a:extLst>
              <a:ext uri="{FF2B5EF4-FFF2-40B4-BE49-F238E27FC236}">
                <a16:creationId xmlns:a16="http://schemas.microsoft.com/office/drawing/2014/main" id="{21AA0DB9-6C00-55E5-6CD5-E3E25EBF31AA}"/>
              </a:ext>
            </a:extLst>
          </p:cNvPr>
          <p:cNvSpPr txBox="1"/>
          <p:nvPr/>
        </p:nvSpPr>
        <p:spPr>
          <a:xfrm>
            <a:off x="220184" y="1449115"/>
            <a:ext cx="1448959" cy="646331"/>
          </a:xfrm>
          <a:prstGeom prst="rect">
            <a:avLst/>
          </a:prstGeom>
          <a:noFill/>
        </p:spPr>
        <p:txBody>
          <a:bodyPr wrap="square">
            <a:spAutoFit/>
          </a:bodyPr>
          <a:lstStyle/>
          <a:p>
            <a:pPr lvl="0"/>
            <a:r>
              <a:rPr lang="en-US" b="1" dirty="0">
                <a:solidFill>
                  <a:schemeClr val="accent4"/>
                </a:solidFill>
              </a:rPr>
              <a:t>Gross Wages</a:t>
            </a:r>
          </a:p>
        </p:txBody>
      </p:sp>
      <p:sp>
        <p:nvSpPr>
          <p:cNvPr id="6" name="TextBox 5">
            <a:extLst>
              <a:ext uri="{FF2B5EF4-FFF2-40B4-BE49-F238E27FC236}">
                <a16:creationId xmlns:a16="http://schemas.microsoft.com/office/drawing/2014/main" id="{3769AC8A-863E-48D7-3367-951AC6728E64}"/>
              </a:ext>
            </a:extLst>
          </p:cNvPr>
          <p:cNvSpPr txBox="1"/>
          <p:nvPr/>
        </p:nvSpPr>
        <p:spPr>
          <a:xfrm>
            <a:off x="220184" y="2210804"/>
            <a:ext cx="1129645" cy="646331"/>
          </a:xfrm>
          <a:prstGeom prst="rect">
            <a:avLst/>
          </a:prstGeom>
          <a:noFill/>
        </p:spPr>
        <p:txBody>
          <a:bodyPr wrap="square">
            <a:spAutoFit/>
          </a:bodyPr>
          <a:lstStyle/>
          <a:p>
            <a:pPr lvl="0"/>
            <a:r>
              <a:rPr lang="en-US" b="1" dirty="0">
                <a:solidFill>
                  <a:schemeClr val="tx2"/>
                </a:solidFill>
              </a:rPr>
              <a:t>Base Tax Amount</a:t>
            </a:r>
          </a:p>
        </p:txBody>
      </p:sp>
      <p:sp>
        <p:nvSpPr>
          <p:cNvPr id="8" name="TextBox 7">
            <a:extLst>
              <a:ext uri="{FF2B5EF4-FFF2-40B4-BE49-F238E27FC236}">
                <a16:creationId xmlns:a16="http://schemas.microsoft.com/office/drawing/2014/main" id="{B8DAF486-82CC-94BA-0E67-21B6D81BC178}"/>
              </a:ext>
            </a:extLst>
          </p:cNvPr>
          <p:cNvSpPr txBox="1"/>
          <p:nvPr/>
        </p:nvSpPr>
        <p:spPr>
          <a:xfrm>
            <a:off x="257659" y="3728782"/>
            <a:ext cx="1299771" cy="923330"/>
          </a:xfrm>
          <a:prstGeom prst="rect">
            <a:avLst/>
          </a:prstGeom>
          <a:noFill/>
        </p:spPr>
        <p:txBody>
          <a:bodyPr wrap="square">
            <a:spAutoFit/>
          </a:bodyPr>
          <a:lstStyle/>
          <a:p>
            <a:pPr lvl="0"/>
            <a:r>
              <a:rPr lang="en-US" b="1" dirty="0">
                <a:solidFill>
                  <a:schemeClr val="accent1"/>
                </a:solidFill>
              </a:rPr>
              <a:t>Excess Over Threshold</a:t>
            </a:r>
          </a:p>
        </p:txBody>
      </p:sp>
      <p:sp>
        <p:nvSpPr>
          <p:cNvPr id="10" name="TextBox 9">
            <a:extLst>
              <a:ext uri="{FF2B5EF4-FFF2-40B4-BE49-F238E27FC236}">
                <a16:creationId xmlns:a16="http://schemas.microsoft.com/office/drawing/2014/main" id="{4FA604B7-B2B0-54F1-E9F5-3E33A9365A9A}"/>
              </a:ext>
            </a:extLst>
          </p:cNvPr>
          <p:cNvSpPr txBox="1"/>
          <p:nvPr/>
        </p:nvSpPr>
        <p:spPr>
          <a:xfrm>
            <a:off x="220184" y="4695968"/>
            <a:ext cx="1448959" cy="646331"/>
          </a:xfrm>
          <a:prstGeom prst="rect">
            <a:avLst/>
          </a:prstGeom>
          <a:noFill/>
        </p:spPr>
        <p:txBody>
          <a:bodyPr wrap="square">
            <a:spAutoFit/>
          </a:bodyPr>
          <a:lstStyle/>
          <a:p>
            <a:pPr lvl="0"/>
            <a:r>
              <a:rPr lang="en-US" b="1" dirty="0">
                <a:solidFill>
                  <a:schemeClr val="accent2"/>
                </a:solidFill>
              </a:rPr>
              <a:t>Threshold Amount</a:t>
            </a:r>
          </a:p>
        </p:txBody>
      </p:sp>
      <p:sp>
        <p:nvSpPr>
          <p:cNvPr id="13" name="TextBox 12">
            <a:extLst>
              <a:ext uri="{FF2B5EF4-FFF2-40B4-BE49-F238E27FC236}">
                <a16:creationId xmlns:a16="http://schemas.microsoft.com/office/drawing/2014/main" id="{595B23D8-FCB2-CFE9-0DDD-44D69217E181}"/>
              </a:ext>
            </a:extLst>
          </p:cNvPr>
          <p:cNvSpPr txBox="1"/>
          <p:nvPr/>
        </p:nvSpPr>
        <p:spPr>
          <a:xfrm>
            <a:off x="267772" y="5444804"/>
            <a:ext cx="9056914" cy="369332"/>
          </a:xfrm>
          <a:prstGeom prst="rect">
            <a:avLst/>
          </a:prstGeom>
          <a:noFill/>
        </p:spPr>
        <p:txBody>
          <a:bodyPr wrap="square">
            <a:spAutoFit/>
          </a:bodyPr>
          <a:lstStyle/>
          <a:p>
            <a:pPr lvl="0">
              <a:buNone/>
            </a:pPr>
            <a:r>
              <a:rPr lang="en-US" b="1" dirty="0">
                <a:solidFill>
                  <a:schemeClr val="accent3"/>
                </a:solidFill>
              </a:rPr>
              <a:t>Final Tax</a:t>
            </a:r>
          </a:p>
        </p:txBody>
      </p:sp>
      <p:sp>
        <p:nvSpPr>
          <p:cNvPr id="15" name="TextBox 14">
            <a:extLst>
              <a:ext uri="{FF2B5EF4-FFF2-40B4-BE49-F238E27FC236}">
                <a16:creationId xmlns:a16="http://schemas.microsoft.com/office/drawing/2014/main" id="{A0981D9B-6639-4035-2B6E-1312721643A4}"/>
              </a:ext>
            </a:extLst>
          </p:cNvPr>
          <p:cNvSpPr txBox="1"/>
          <p:nvPr/>
        </p:nvSpPr>
        <p:spPr>
          <a:xfrm>
            <a:off x="1605018" y="1449885"/>
            <a:ext cx="9056914" cy="661720"/>
          </a:xfrm>
          <a:prstGeom prst="rect">
            <a:avLst/>
          </a:prstGeom>
          <a:noFill/>
        </p:spPr>
        <p:txBody>
          <a:bodyPr wrap="square">
            <a:spAutoFit/>
          </a:bodyPr>
          <a:lstStyle/>
          <a:p>
            <a:pPr lvl="0">
              <a:spcAft>
                <a:spcPts val="600"/>
              </a:spcAft>
            </a:pPr>
            <a:r>
              <a:rPr lang="en-US" sz="1600" dirty="0"/>
              <a:t>Taxable Wages = $69,020</a:t>
            </a:r>
          </a:p>
          <a:p>
            <a:pPr>
              <a:spcAft>
                <a:spcPts val="600"/>
              </a:spcAft>
            </a:pPr>
            <a:r>
              <a:rPr lang="en-US" sz="1600" dirty="0"/>
              <a:t>This places the tax bracket at 22% (Single)</a:t>
            </a:r>
          </a:p>
        </p:txBody>
      </p:sp>
      <p:sp>
        <p:nvSpPr>
          <p:cNvPr id="18" name="TextBox 17">
            <a:extLst>
              <a:ext uri="{FF2B5EF4-FFF2-40B4-BE49-F238E27FC236}">
                <a16:creationId xmlns:a16="http://schemas.microsoft.com/office/drawing/2014/main" id="{C22B09C1-E57B-F034-4709-2AE1B769E1F9}"/>
              </a:ext>
            </a:extLst>
          </p:cNvPr>
          <p:cNvSpPr txBox="1"/>
          <p:nvPr/>
        </p:nvSpPr>
        <p:spPr>
          <a:xfrm>
            <a:off x="1605018" y="2195416"/>
            <a:ext cx="5001303" cy="1477328"/>
          </a:xfrm>
          <a:prstGeom prst="rect">
            <a:avLst/>
          </a:prstGeom>
          <a:noFill/>
        </p:spPr>
        <p:txBody>
          <a:bodyPr wrap="square">
            <a:spAutoFit/>
          </a:bodyPr>
          <a:lstStyle/>
          <a:p>
            <a:pPr lvl="0">
              <a:spcAft>
                <a:spcPts val="600"/>
              </a:spcAft>
            </a:pPr>
            <a:r>
              <a:rPr lang="en-US" sz="1600" dirty="0"/>
              <a:t>Base Tax Amount = $5,578.50</a:t>
            </a:r>
          </a:p>
          <a:p>
            <a:pPr>
              <a:spcAft>
                <a:spcPts val="600"/>
              </a:spcAft>
            </a:pPr>
            <a:r>
              <a:rPr lang="en-US" sz="1600" dirty="0"/>
              <a:t>From the IRS table row that covers taxable income bracket where $58,608.14 falls.</a:t>
            </a:r>
          </a:p>
          <a:p>
            <a:pPr>
              <a:spcAft>
                <a:spcPts val="600"/>
              </a:spcAft>
            </a:pPr>
            <a:r>
              <a:rPr lang="en-US" sz="1600" dirty="0"/>
              <a:t>The IRS table says: “If wages exceed $X but not over $Y → Withholding = $Z plus % of excess over $X.”</a:t>
            </a:r>
          </a:p>
        </p:txBody>
      </p:sp>
      <p:sp>
        <p:nvSpPr>
          <p:cNvPr id="20" name="TextBox 19">
            <a:extLst>
              <a:ext uri="{FF2B5EF4-FFF2-40B4-BE49-F238E27FC236}">
                <a16:creationId xmlns:a16="http://schemas.microsoft.com/office/drawing/2014/main" id="{617E9335-9750-B160-5480-F8CA96229676}"/>
              </a:ext>
            </a:extLst>
          </p:cNvPr>
          <p:cNvSpPr txBox="1"/>
          <p:nvPr/>
        </p:nvSpPr>
        <p:spPr>
          <a:xfrm>
            <a:off x="1605018" y="3682917"/>
            <a:ext cx="9056914" cy="984885"/>
          </a:xfrm>
          <a:prstGeom prst="rect">
            <a:avLst/>
          </a:prstGeom>
          <a:noFill/>
        </p:spPr>
        <p:txBody>
          <a:bodyPr wrap="square">
            <a:spAutoFit/>
          </a:bodyPr>
          <a:lstStyle/>
          <a:p>
            <a:pPr lvl="0">
              <a:spcAft>
                <a:spcPts val="600"/>
              </a:spcAft>
            </a:pPr>
            <a:r>
              <a:rPr lang="en-US" sz="1600" dirty="0"/>
              <a:t>This is $54,875 for the Gross Wages of $69,020</a:t>
            </a:r>
          </a:p>
          <a:p>
            <a:pPr>
              <a:spcAft>
                <a:spcPts val="600"/>
              </a:spcAft>
            </a:pPr>
            <a:r>
              <a:rPr lang="en-US" sz="1600" dirty="0"/>
              <a:t>Gross Pay – Excess Over Threshold = Excess Amount</a:t>
            </a:r>
          </a:p>
          <a:p>
            <a:pPr>
              <a:spcAft>
                <a:spcPts val="600"/>
              </a:spcAft>
            </a:pPr>
            <a:r>
              <a:rPr lang="en-US" sz="1600" dirty="0"/>
              <a:t>$69,020 - $54,875 = $14,145</a:t>
            </a:r>
          </a:p>
        </p:txBody>
      </p:sp>
      <p:sp>
        <p:nvSpPr>
          <p:cNvPr id="22" name="TextBox 21">
            <a:extLst>
              <a:ext uri="{FF2B5EF4-FFF2-40B4-BE49-F238E27FC236}">
                <a16:creationId xmlns:a16="http://schemas.microsoft.com/office/drawing/2014/main" id="{32BD609A-1065-D5FD-DC2F-C95772CCFF99}"/>
              </a:ext>
            </a:extLst>
          </p:cNvPr>
          <p:cNvSpPr txBox="1"/>
          <p:nvPr/>
        </p:nvSpPr>
        <p:spPr>
          <a:xfrm>
            <a:off x="1605018" y="4726745"/>
            <a:ext cx="9702800" cy="661720"/>
          </a:xfrm>
          <a:prstGeom prst="rect">
            <a:avLst/>
          </a:prstGeom>
          <a:noFill/>
        </p:spPr>
        <p:txBody>
          <a:bodyPr wrap="square">
            <a:spAutoFit/>
          </a:bodyPr>
          <a:lstStyle/>
          <a:p>
            <a:pPr lvl="0">
              <a:spcAft>
                <a:spcPts val="600"/>
              </a:spcAft>
              <a:buNone/>
            </a:pPr>
            <a:r>
              <a:rPr lang="en-US" sz="1600" dirty="0"/>
              <a:t>Excess Amount * Bracket Percent = Threshold Amount</a:t>
            </a:r>
          </a:p>
          <a:p>
            <a:pPr>
              <a:spcAft>
                <a:spcPts val="600"/>
              </a:spcAft>
            </a:pPr>
            <a:r>
              <a:rPr lang="en-US" sz="1600" dirty="0"/>
              <a:t>$14,145 × 22% = $3,111.90</a:t>
            </a:r>
          </a:p>
        </p:txBody>
      </p:sp>
      <p:sp>
        <p:nvSpPr>
          <p:cNvPr id="24" name="TextBox 23">
            <a:extLst>
              <a:ext uri="{FF2B5EF4-FFF2-40B4-BE49-F238E27FC236}">
                <a16:creationId xmlns:a16="http://schemas.microsoft.com/office/drawing/2014/main" id="{6C4BF183-B340-ACB0-AC05-6B2621764DFF}"/>
              </a:ext>
            </a:extLst>
          </p:cNvPr>
          <p:cNvSpPr txBox="1"/>
          <p:nvPr/>
        </p:nvSpPr>
        <p:spPr>
          <a:xfrm>
            <a:off x="1567543" y="5398638"/>
            <a:ext cx="9702800" cy="984885"/>
          </a:xfrm>
          <a:prstGeom prst="rect">
            <a:avLst/>
          </a:prstGeom>
          <a:noFill/>
        </p:spPr>
        <p:txBody>
          <a:bodyPr wrap="square">
            <a:spAutoFit/>
          </a:bodyPr>
          <a:lstStyle/>
          <a:p>
            <a:pPr lvl="0">
              <a:spcAft>
                <a:spcPts val="600"/>
              </a:spcAft>
              <a:buNone/>
            </a:pPr>
            <a:r>
              <a:rPr lang="en-US" sz="1600" dirty="0"/>
              <a:t>Threshold Amount + Base Tax Amount = Annual Tax</a:t>
            </a:r>
          </a:p>
          <a:p>
            <a:pPr>
              <a:spcAft>
                <a:spcPts val="600"/>
              </a:spcAft>
            </a:pPr>
            <a:r>
              <a:rPr lang="en-US" sz="1600" dirty="0"/>
              <a:t>$3,111.90 + $5,578.50 = $8,690.40</a:t>
            </a:r>
          </a:p>
          <a:p>
            <a:pPr>
              <a:spcAft>
                <a:spcPts val="600"/>
              </a:spcAft>
            </a:pPr>
            <a:r>
              <a:rPr lang="en-US" sz="1600" dirty="0"/>
              <a:t>Divide by 26 pay periods = </a:t>
            </a:r>
            <a:r>
              <a:rPr lang="en-US" sz="1600" b="1" dirty="0">
                <a:solidFill>
                  <a:schemeClr val="accent3"/>
                </a:solidFill>
              </a:rPr>
              <a:t>$334.25 per check</a:t>
            </a:r>
          </a:p>
        </p:txBody>
      </p:sp>
      <p:cxnSp>
        <p:nvCxnSpPr>
          <p:cNvPr id="26" name="Straight Connector 25">
            <a:extLst>
              <a:ext uri="{FF2B5EF4-FFF2-40B4-BE49-F238E27FC236}">
                <a16:creationId xmlns:a16="http://schemas.microsoft.com/office/drawing/2014/main" id="{4CBEFF47-1164-A5F5-7285-54CD109402FF}"/>
              </a:ext>
            </a:extLst>
          </p:cNvPr>
          <p:cNvCxnSpPr/>
          <p:nvPr/>
        </p:nvCxnSpPr>
        <p:spPr>
          <a:xfrm>
            <a:off x="257659" y="1449115"/>
            <a:ext cx="6172170" cy="0"/>
          </a:xfrm>
          <a:prstGeom prst="line">
            <a:avLst/>
          </a:prstGeom>
          <a:ln>
            <a:headEnd type="none"/>
            <a:tailEnd type="none"/>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272210F6-7DA9-2A9B-F6A8-1F01F959206C}"/>
              </a:ext>
            </a:extLst>
          </p:cNvPr>
          <p:cNvCxnSpPr/>
          <p:nvPr/>
        </p:nvCxnSpPr>
        <p:spPr>
          <a:xfrm>
            <a:off x="257659" y="2131063"/>
            <a:ext cx="6172170" cy="0"/>
          </a:xfrm>
          <a:prstGeom prst="line">
            <a:avLst/>
          </a:prstGeom>
          <a:ln>
            <a:solidFill>
              <a:schemeClr val="tx2"/>
            </a:solidFill>
            <a:headEnd type="none"/>
            <a:tailEnd type="none"/>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9B961CAC-62C3-7775-BFB0-F902B0ACEC14}"/>
              </a:ext>
            </a:extLst>
          </p:cNvPr>
          <p:cNvCxnSpPr/>
          <p:nvPr/>
        </p:nvCxnSpPr>
        <p:spPr>
          <a:xfrm>
            <a:off x="267772" y="3662950"/>
            <a:ext cx="6172170" cy="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80D60D-DB40-E764-6EE5-22CC0FAC9C2F}"/>
              </a:ext>
            </a:extLst>
          </p:cNvPr>
          <p:cNvCxnSpPr/>
          <p:nvPr/>
        </p:nvCxnSpPr>
        <p:spPr>
          <a:xfrm>
            <a:off x="267772" y="4652112"/>
            <a:ext cx="6172170" cy="0"/>
          </a:xfrm>
          <a:prstGeom prst="line">
            <a:avLst/>
          </a:prstGeom>
          <a:ln>
            <a:headEnd type="none"/>
            <a:tailEnd type="none"/>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3DF3C67E-746B-79AC-9D9B-E52F19DDB997}"/>
              </a:ext>
            </a:extLst>
          </p:cNvPr>
          <p:cNvCxnSpPr/>
          <p:nvPr/>
        </p:nvCxnSpPr>
        <p:spPr>
          <a:xfrm>
            <a:off x="267772" y="5398638"/>
            <a:ext cx="6172170" cy="0"/>
          </a:xfrm>
          <a:prstGeom prst="line">
            <a:avLst/>
          </a:prstGeom>
          <a:ln>
            <a:headEnd type="none"/>
            <a:tailEnd type="non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861800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A8FA-D43F-258A-C758-383C9DD2DC98}"/>
              </a:ext>
            </a:extLst>
          </p:cNvPr>
          <p:cNvSpPr>
            <a:spLocks noGrp="1"/>
          </p:cNvSpPr>
          <p:nvPr>
            <p:ph type="title"/>
          </p:nvPr>
        </p:nvSpPr>
        <p:spPr/>
        <p:txBody>
          <a:bodyPr/>
          <a:lstStyle/>
          <a:p>
            <a:r>
              <a:rPr lang="en-US" dirty="0"/>
              <a:t>Dependent Claim Amount</a:t>
            </a:r>
          </a:p>
        </p:txBody>
      </p:sp>
      <p:sp>
        <p:nvSpPr>
          <p:cNvPr id="5" name="Text Placeholder 4">
            <a:extLst>
              <a:ext uri="{FF2B5EF4-FFF2-40B4-BE49-F238E27FC236}">
                <a16:creationId xmlns:a16="http://schemas.microsoft.com/office/drawing/2014/main" id="{B6B50B7D-9ADF-4E5F-966E-942C0044B569}"/>
              </a:ext>
            </a:extLst>
          </p:cNvPr>
          <p:cNvSpPr>
            <a:spLocks noGrp="1"/>
          </p:cNvSpPr>
          <p:nvPr>
            <p:ph type="body" sz="quarter" idx="11"/>
          </p:nvPr>
        </p:nvSpPr>
        <p:spPr>
          <a:xfrm>
            <a:off x="882842" y="1998035"/>
            <a:ext cx="5825925" cy="4109197"/>
          </a:xfrm>
        </p:spPr>
        <p:txBody>
          <a:bodyPr/>
          <a:lstStyle/>
          <a:p>
            <a:pPr algn="ctr"/>
            <a:r>
              <a:rPr lang="en-US" sz="2400" dirty="0"/>
              <a:t>Dependent Claim Amount divided by the pay frequency</a:t>
            </a:r>
            <a:br>
              <a:rPr lang="en-US" sz="2400" dirty="0"/>
            </a:br>
            <a:br>
              <a:rPr lang="en-US" sz="2400" dirty="0"/>
            </a:br>
            <a:r>
              <a:rPr lang="en-US" sz="2400" dirty="0"/>
              <a:t>$3,000 / 26 pay periods = $115.38</a:t>
            </a:r>
            <a:br>
              <a:rPr lang="en-US" sz="2400" dirty="0"/>
            </a:br>
            <a:endParaRPr lang="en-US" sz="2400" dirty="0"/>
          </a:p>
          <a:p>
            <a:pPr algn="ctr"/>
            <a:r>
              <a:rPr lang="en-US" sz="2400" dirty="0"/>
              <a:t>Subtract that result from the federal tax you calculated for the pay run.</a:t>
            </a:r>
            <a:br>
              <a:rPr lang="en-US" sz="2400" dirty="0"/>
            </a:br>
            <a:br>
              <a:rPr lang="en-US" sz="2400" dirty="0"/>
            </a:br>
            <a:r>
              <a:rPr lang="en-US" sz="2400" dirty="0"/>
              <a:t>$334.25</a:t>
            </a:r>
            <a:r>
              <a:rPr lang="en-US" sz="2400" b="1" dirty="0"/>
              <a:t> </a:t>
            </a:r>
            <a:r>
              <a:rPr lang="en-US" sz="2400" dirty="0"/>
              <a:t>- $115.38 = $218.87</a:t>
            </a:r>
            <a:r>
              <a:rPr lang="en-US" sz="2400" b="1" dirty="0"/>
              <a:t> </a:t>
            </a:r>
            <a:endParaRPr lang="en-US" sz="2400" dirty="0"/>
          </a:p>
          <a:p>
            <a:pPr algn="ctr"/>
            <a:endParaRPr lang="en-US" dirty="0"/>
          </a:p>
        </p:txBody>
      </p:sp>
      <p:pic>
        <p:nvPicPr>
          <p:cNvPr id="7" name="Picture 6">
            <a:extLst>
              <a:ext uri="{FF2B5EF4-FFF2-40B4-BE49-F238E27FC236}">
                <a16:creationId xmlns:a16="http://schemas.microsoft.com/office/drawing/2014/main" id="{549E367F-E373-21A1-E110-BA9EB2B193AC}"/>
              </a:ext>
            </a:extLst>
          </p:cNvPr>
          <p:cNvPicPr>
            <a:picLocks noChangeAspect="1"/>
          </p:cNvPicPr>
          <p:nvPr/>
        </p:nvPicPr>
        <p:blipFill>
          <a:blip r:embed="rId2"/>
          <a:stretch>
            <a:fillRect/>
          </a:stretch>
        </p:blipFill>
        <p:spPr>
          <a:xfrm>
            <a:off x="7953508" y="1319993"/>
            <a:ext cx="3520732" cy="4787239"/>
          </a:xfrm>
          <a:prstGeom prst="rect">
            <a:avLst/>
          </a:prstGeom>
        </p:spPr>
      </p:pic>
    </p:spTree>
    <p:extLst>
      <p:ext uri="{BB962C8B-B14F-4D97-AF65-F5344CB8AC3E}">
        <p14:creationId xmlns:p14="http://schemas.microsoft.com/office/powerpoint/2010/main" val="294176515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76C6-5A48-6FFF-B36A-20796895F506}"/>
              </a:ext>
            </a:extLst>
          </p:cNvPr>
          <p:cNvSpPr>
            <a:spLocks noGrp="1"/>
          </p:cNvSpPr>
          <p:nvPr>
            <p:ph type="title"/>
          </p:nvPr>
        </p:nvSpPr>
        <p:spPr/>
        <p:txBody>
          <a:bodyPr/>
          <a:lstStyle/>
          <a:p>
            <a:r>
              <a:rPr lang="en-US" dirty="0"/>
              <a:t>FICA Social Security</a:t>
            </a:r>
          </a:p>
        </p:txBody>
      </p:sp>
      <p:graphicFrame>
        <p:nvGraphicFramePr>
          <p:cNvPr id="5" name="Diagram 4">
            <a:extLst>
              <a:ext uri="{FF2B5EF4-FFF2-40B4-BE49-F238E27FC236}">
                <a16:creationId xmlns:a16="http://schemas.microsoft.com/office/drawing/2014/main" id="{28405A80-277B-FB9A-5A5A-6B5FEA78AB44}"/>
              </a:ext>
            </a:extLst>
          </p:cNvPr>
          <p:cNvGraphicFramePr/>
          <p:nvPr>
            <p:extLst>
              <p:ext uri="{D42A27DB-BD31-4B8C-83A1-F6EECF244321}">
                <p14:modId xmlns:p14="http://schemas.microsoft.com/office/powerpoint/2010/main" val="3541141780"/>
              </p:ext>
            </p:extLst>
          </p:nvPr>
        </p:nvGraphicFramePr>
        <p:xfrm>
          <a:off x="399840" y="1449115"/>
          <a:ext cx="5478446" cy="4658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BC17FA5-1A71-FFA9-1D57-E4C84B090AEE}"/>
              </a:ext>
            </a:extLst>
          </p:cNvPr>
          <p:cNvGraphicFramePr/>
          <p:nvPr>
            <p:extLst>
              <p:ext uri="{D42A27DB-BD31-4B8C-83A1-F6EECF244321}">
                <p14:modId xmlns:p14="http://schemas.microsoft.com/office/powerpoint/2010/main" val="4026070945"/>
              </p:ext>
            </p:extLst>
          </p:nvPr>
        </p:nvGraphicFramePr>
        <p:xfrm>
          <a:off x="6313716" y="1449114"/>
          <a:ext cx="5262482" cy="46581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5707570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40C2-D96E-E9AA-9CED-F08AA6CC0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99D43-2F62-2E0D-FD58-8844F056B51A}"/>
              </a:ext>
            </a:extLst>
          </p:cNvPr>
          <p:cNvSpPr>
            <a:spLocks noGrp="1"/>
          </p:cNvSpPr>
          <p:nvPr>
            <p:ph type="title"/>
          </p:nvPr>
        </p:nvSpPr>
        <p:spPr/>
        <p:txBody>
          <a:bodyPr/>
          <a:lstStyle/>
          <a:p>
            <a:r>
              <a:rPr lang="en-US" dirty="0"/>
              <a:t>FICA Calculations</a:t>
            </a:r>
          </a:p>
        </p:txBody>
      </p:sp>
      <p:graphicFrame>
        <p:nvGraphicFramePr>
          <p:cNvPr id="11" name="Diagram 10">
            <a:extLst>
              <a:ext uri="{FF2B5EF4-FFF2-40B4-BE49-F238E27FC236}">
                <a16:creationId xmlns:a16="http://schemas.microsoft.com/office/drawing/2014/main" id="{0B2F70AC-0EBF-D657-E8AA-59D8F8DBA36F}"/>
              </a:ext>
            </a:extLst>
          </p:cNvPr>
          <p:cNvGraphicFramePr/>
          <p:nvPr>
            <p:extLst>
              <p:ext uri="{D42A27DB-BD31-4B8C-83A1-F6EECF244321}">
                <p14:modId xmlns:p14="http://schemas.microsoft.com/office/powerpoint/2010/main" val="2596366722"/>
              </p:ext>
            </p:extLst>
          </p:nvPr>
        </p:nvGraphicFramePr>
        <p:xfrm>
          <a:off x="601884" y="2025569"/>
          <a:ext cx="5278964" cy="4303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3893902-183F-04D3-D81C-613066F6162D}"/>
              </a:ext>
            </a:extLst>
          </p:cNvPr>
          <p:cNvSpPr txBox="1"/>
          <p:nvPr/>
        </p:nvSpPr>
        <p:spPr>
          <a:xfrm>
            <a:off x="567159" y="1378985"/>
            <a:ext cx="5313689"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a:gradFill>
                  <a:gsLst>
                    <a:gs pos="2917">
                      <a:schemeClr val="tx1"/>
                    </a:gs>
                    <a:gs pos="30000">
                      <a:schemeClr val="tx1"/>
                    </a:gs>
                  </a:gsLst>
                  <a:lin ang="5400000" scaled="0"/>
                </a:gradFill>
              </a:rPr>
              <a:t>Social Security</a:t>
            </a:r>
          </a:p>
        </p:txBody>
      </p:sp>
      <p:sp>
        <p:nvSpPr>
          <p:cNvPr id="5" name="TextBox 4">
            <a:extLst>
              <a:ext uri="{FF2B5EF4-FFF2-40B4-BE49-F238E27FC236}">
                <a16:creationId xmlns:a16="http://schemas.microsoft.com/office/drawing/2014/main" id="{4FD7BB69-150F-3249-F29F-C52CED41E857}"/>
              </a:ext>
            </a:extLst>
          </p:cNvPr>
          <p:cNvSpPr txBox="1"/>
          <p:nvPr/>
        </p:nvSpPr>
        <p:spPr>
          <a:xfrm>
            <a:off x="6311153" y="1397705"/>
            <a:ext cx="5161288"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b="1" dirty="0">
                <a:gradFill>
                  <a:gsLst>
                    <a:gs pos="2917">
                      <a:schemeClr val="tx1"/>
                    </a:gs>
                    <a:gs pos="30000">
                      <a:schemeClr val="tx1"/>
                    </a:gs>
                  </a:gsLst>
                  <a:lin ang="5400000" scaled="0"/>
                </a:gradFill>
              </a:rPr>
              <a:t>Medicare</a:t>
            </a:r>
          </a:p>
        </p:txBody>
      </p:sp>
      <p:graphicFrame>
        <p:nvGraphicFramePr>
          <p:cNvPr id="6" name="Diagram 5">
            <a:extLst>
              <a:ext uri="{FF2B5EF4-FFF2-40B4-BE49-F238E27FC236}">
                <a16:creationId xmlns:a16="http://schemas.microsoft.com/office/drawing/2014/main" id="{314A11CE-5FF0-5779-C9A5-C82F3C53720D}"/>
              </a:ext>
            </a:extLst>
          </p:cNvPr>
          <p:cNvGraphicFramePr/>
          <p:nvPr>
            <p:extLst>
              <p:ext uri="{D42A27DB-BD31-4B8C-83A1-F6EECF244321}">
                <p14:modId xmlns:p14="http://schemas.microsoft.com/office/powerpoint/2010/main" val="326982499"/>
              </p:ext>
            </p:extLst>
          </p:nvPr>
        </p:nvGraphicFramePr>
        <p:xfrm>
          <a:off x="6309046" y="2025568"/>
          <a:ext cx="5494116" cy="4303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8651385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B83B-8066-5FED-F733-55B529A4137E}"/>
              </a:ext>
            </a:extLst>
          </p:cNvPr>
          <p:cNvSpPr>
            <a:spLocks noGrp="1"/>
          </p:cNvSpPr>
          <p:nvPr>
            <p:ph type="title"/>
          </p:nvPr>
        </p:nvSpPr>
        <p:spPr/>
        <p:txBody>
          <a:bodyPr/>
          <a:lstStyle/>
          <a:p>
            <a:r>
              <a:rPr lang="en-US"/>
              <a:t>Prevention Reports</a:t>
            </a:r>
            <a:endParaRPr lang="en-US" dirty="0"/>
          </a:p>
        </p:txBody>
      </p:sp>
      <p:sp>
        <p:nvSpPr>
          <p:cNvPr id="4" name="Rectangle 1">
            <a:extLst>
              <a:ext uri="{FF2B5EF4-FFF2-40B4-BE49-F238E27FC236}">
                <a16:creationId xmlns:a16="http://schemas.microsoft.com/office/drawing/2014/main" id="{8FDBA432-0833-D57E-3C0A-AA8BB82E9C3D}"/>
              </a:ext>
            </a:extLst>
          </p:cNvPr>
          <p:cNvSpPr>
            <a:spLocks noGrp="1" noChangeArrowheads="1"/>
          </p:cNvSpPr>
          <p:nvPr>
            <p:ph idx="1"/>
          </p:nvPr>
        </p:nvSpPr>
        <p:spPr bwMode="auto">
          <a:xfrm>
            <a:off x="718068" y="2213692"/>
            <a:ext cx="5209989"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None/>
              <a:tabLst/>
            </a:pPr>
            <a:r>
              <a:rPr kumimoji="0" lang="en-US" altLang="en-US" sz="1800" b="1" i="0" u="none" strike="noStrike" cap="none" normalizeH="0" baseline="0" dirty="0">
                <a:ln>
                  <a:noFill/>
                </a:ln>
                <a:solidFill>
                  <a:schemeClr val="tx2"/>
                </a:solidFill>
                <a:effectLst/>
                <a:latin typeface="Segoe UI" panose="020B0502040204020203" pitchFamily="34" charset="0"/>
              </a:rPr>
              <a:t>Payroll Posting Accounts Report</a:t>
            </a:r>
            <a:endParaRPr kumimoji="0" lang="en-US" altLang="en-US" sz="1800" b="0" i="0" u="none" strike="noStrike" cap="none" normalizeH="0" baseline="0" dirty="0">
              <a:ln>
                <a:noFill/>
              </a:ln>
              <a:solidFill>
                <a:schemeClr val="tx2"/>
              </a:solidFill>
              <a:effectLst/>
              <a:latin typeface="Segoe UI" panose="020B0502040204020203" pitchFamily="34" charset="0"/>
            </a:endParaRPr>
          </a:p>
          <a:p>
            <a:pPr marL="236546" lvl="1" indent="0" defTabSz="914400" eaLnBrk="0" fontAlgn="base" hangingPunct="0">
              <a:lnSpc>
                <a:spcPct val="100000"/>
              </a:lnSpc>
              <a:spcBef>
                <a:spcPct val="0"/>
              </a:spcBef>
              <a:spcAft>
                <a:spcPts val="600"/>
              </a:spcAft>
              <a:buSzTx/>
              <a:buNone/>
            </a:pPr>
            <a:r>
              <a:rPr kumimoji="0" lang="en-US" altLang="en-US" sz="1800" b="0" i="0" u="none" strike="noStrike" cap="none" normalizeH="0" baseline="0" dirty="0">
                <a:ln>
                  <a:noFill/>
                </a:ln>
                <a:solidFill>
                  <a:schemeClr val="tx1"/>
                </a:solidFill>
                <a:effectLst/>
                <a:latin typeface="Segoe UI" panose="020B0502040204020203" pitchFamily="34" charset="0"/>
              </a:rPr>
              <a:t>Verifies that wage, tax, deduction, and benefit posting accounts are assigned correctly.</a:t>
            </a:r>
          </a:p>
          <a:p>
            <a:pPr marL="236546" lvl="1" indent="0" defTabSz="914400" eaLnBrk="0" fontAlgn="base" hangingPunct="0">
              <a:lnSpc>
                <a:spcPct val="100000"/>
              </a:lnSpc>
              <a:spcBef>
                <a:spcPct val="0"/>
              </a:spcBef>
              <a:spcAft>
                <a:spcPts val="600"/>
              </a:spcAft>
              <a:buSzTx/>
              <a:buNone/>
            </a:pPr>
            <a:r>
              <a:rPr kumimoji="0" lang="en-US" altLang="en-US" sz="1800" b="0" i="0" u="none" strike="noStrike" cap="none" normalizeH="0" baseline="0" dirty="0">
                <a:ln>
                  <a:noFill/>
                </a:ln>
                <a:solidFill>
                  <a:schemeClr val="tx1"/>
                </a:solidFill>
                <a:effectLst/>
                <a:latin typeface="Segoe UI" panose="020B0502040204020203" pitchFamily="34" charset="0"/>
              </a:rPr>
              <a:t>Helps identify missing GL accounts that would otherwise cause posting failures.</a:t>
            </a:r>
          </a:p>
          <a:p>
            <a:pPr marL="236546" lvl="1" indent="0" defTabSz="914400" eaLnBrk="0" fontAlgn="base" hangingPunct="0">
              <a:lnSpc>
                <a:spcPct val="100000"/>
              </a:lnSpc>
              <a:spcBef>
                <a:spcPct val="0"/>
              </a:spcBef>
              <a:spcAft>
                <a:spcPts val="600"/>
              </a:spcAft>
              <a:buSzTx/>
              <a:buNone/>
            </a:pPr>
            <a:endParaRPr kumimoji="0" lang="en-US" altLang="en-US" sz="1800" b="0" i="0" u="none" strike="noStrike" cap="none" normalizeH="0" baseline="0" dirty="0">
              <a:ln>
                <a:noFill/>
              </a:ln>
              <a:solidFill>
                <a:schemeClr val="tx1"/>
              </a:solidFill>
              <a:effectLst/>
              <a:latin typeface="Segoe UI" panose="020B0502040204020203" pitchFamily="34" charset="0"/>
            </a:endParaRPr>
          </a:p>
          <a:p>
            <a:pPr marL="0" marR="0" lvl="0" indent="0" algn="l" defTabSz="914400" rtl="0" eaLnBrk="0" fontAlgn="base" latinLnBrk="0" hangingPunct="0">
              <a:lnSpc>
                <a:spcPct val="100000"/>
              </a:lnSpc>
              <a:spcBef>
                <a:spcPct val="0"/>
              </a:spcBef>
              <a:spcAft>
                <a:spcPts val="600"/>
              </a:spcAft>
              <a:buClrTx/>
              <a:buSzTx/>
              <a:buNone/>
              <a:tabLst/>
            </a:pPr>
            <a:r>
              <a:rPr kumimoji="0" lang="en-US" altLang="en-US" sz="1800" b="1" i="0" u="none" strike="noStrike" cap="none" normalizeH="0" baseline="0" dirty="0">
                <a:ln>
                  <a:noFill/>
                </a:ln>
                <a:solidFill>
                  <a:schemeClr val="tx2"/>
                </a:solidFill>
                <a:effectLst/>
                <a:latin typeface="Segoe UI" panose="020B0502040204020203" pitchFamily="34" charset="0"/>
              </a:rPr>
              <a:t>Deduction &amp; Benefit Setup Reports</a:t>
            </a:r>
            <a:endParaRPr kumimoji="0" lang="en-US" altLang="en-US" sz="1800" b="0" i="0" u="none" strike="noStrike" cap="none" normalizeH="0" baseline="0" dirty="0">
              <a:ln>
                <a:noFill/>
              </a:ln>
              <a:solidFill>
                <a:schemeClr val="tx2"/>
              </a:solidFill>
              <a:effectLst/>
              <a:latin typeface="Segoe UI" panose="020B0502040204020203" pitchFamily="34" charset="0"/>
            </a:endParaRPr>
          </a:p>
          <a:p>
            <a:pPr marL="236546" lvl="1" indent="0" defTabSz="914400" eaLnBrk="0" fontAlgn="base" hangingPunct="0">
              <a:lnSpc>
                <a:spcPct val="100000"/>
              </a:lnSpc>
              <a:spcBef>
                <a:spcPct val="0"/>
              </a:spcBef>
              <a:spcAft>
                <a:spcPts val="600"/>
              </a:spcAft>
              <a:buSzTx/>
              <a:buNone/>
            </a:pPr>
            <a:r>
              <a:rPr kumimoji="0" lang="en-US" altLang="en-US" sz="1800" b="0" i="0" u="none" strike="noStrike" cap="none" normalizeH="0" baseline="0" dirty="0">
                <a:ln>
                  <a:noFill/>
                </a:ln>
                <a:solidFill>
                  <a:schemeClr val="tx1"/>
                </a:solidFill>
                <a:effectLst/>
                <a:latin typeface="Segoe UI" panose="020B0502040204020203" pitchFamily="34" charset="0"/>
              </a:rPr>
              <a:t>Confirm calculation methods, limits, and tax flags are configured as intended.</a:t>
            </a:r>
          </a:p>
        </p:txBody>
      </p:sp>
      <p:sp>
        <p:nvSpPr>
          <p:cNvPr id="3" name="Rectangle 1">
            <a:extLst>
              <a:ext uri="{FF2B5EF4-FFF2-40B4-BE49-F238E27FC236}">
                <a16:creationId xmlns:a16="http://schemas.microsoft.com/office/drawing/2014/main" id="{C5F0C9A5-AE10-ECD3-2298-BF8199C68151}"/>
              </a:ext>
            </a:extLst>
          </p:cNvPr>
          <p:cNvSpPr txBox="1">
            <a:spLocks noChangeArrowheads="1"/>
          </p:cNvSpPr>
          <p:nvPr/>
        </p:nvSpPr>
        <p:spPr bwMode="auto">
          <a:xfrm>
            <a:off x="6263946" y="2213692"/>
            <a:ext cx="5658838" cy="324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914400" eaLnBrk="0" fontAlgn="base" hangingPunct="0">
              <a:lnSpc>
                <a:spcPct val="100000"/>
              </a:lnSpc>
              <a:spcBef>
                <a:spcPct val="0"/>
              </a:spcBef>
              <a:spcAft>
                <a:spcPts val="600"/>
              </a:spcAft>
              <a:buSzTx/>
              <a:buFont typeface="Arial" pitchFamily="34" charset="0"/>
              <a:buNone/>
            </a:pPr>
            <a:r>
              <a:rPr lang="en-US" altLang="en-US" sz="1800" b="1" dirty="0">
                <a:solidFill>
                  <a:schemeClr val="tx2"/>
                </a:solidFill>
                <a:latin typeface="Segoe UI" panose="020B0502040204020203" pitchFamily="34" charset="0"/>
              </a:rPr>
              <a:t>Pay Code Setup Report</a:t>
            </a:r>
            <a:endParaRPr lang="en-US" altLang="en-US" sz="1800" dirty="0">
              <a:solidFill>
                <a:schemeClr val="tx2"/>
              </a:solidFill>
              <a:latin typeface="Segoe UI" panose="020B0502040204020203" pitchFamily="34" charset="0"/>
            </a:endParaRPr>
          </a:p>
          <a:p>
            <a:pPr marL="236546" lvl="1" indent="0" defTabSz="914400" eaLnBrk="0" fontAlgn="base" hangingPunct="0">
              <a:lnSpc>
                <a:spcPct val="100000"/>
              </a:lnSpc>
              <a:spcBef>
                <a:spcPct val="0"/>
              </a:spcBef>
              <a:spcAft>
                <a:spcPts val="600"/>
              </a:spcAft>
              <a:buSzTx/>
              <a:buFont typeface="Arial" pitchFamily="34" charset="0"/>
              <a:buNone/>
            </a:pPr>
            <a:r>
              <a:rPr lang="en-US" altLang="en-US" sz="1800" dirty="0">
                <a:solidFill>
                  <a:schemeClr val="tx1"/>
                </a:solidFill>
                <a:latin typeface="Segoe UI" panose="020B0502040204020203" pitchFamily="34" charset="0"/>
              </a:rPr>
              <a:t>Ensures pay types (regular, overtime, bonus, salary) are correctly assigned and linked to proper tax rules.</a:t>
            </a:r>
          </a:p>
          <a:p>
            <a:pPr marL="236546" lvl="1" indent="0" defTabSz="914400" eaLnBrk="0" fontAlgn="base" hangingPunct="0">
              <a:lnSpc>
                <a:spcPct val="100000"/>
              </a:lnSpc>
              <a:spcBef>
                <a:spcPct val="0"/>
              </a:spcBef>
              <a:spcAft>
                <a:spcPts val="600"/>
              </a:spcAft>
              <a:buSzTx/>
              <a:buFont typeface="Arial" pitchFamily="34" charset="0"/>
              <a:buNone/>
            </a:pPr>
            <a:endParaRPr lang="en-US" altLang="en-US" sz="1800" dirty="0">
              <a:solidFill>
                <a:schemeClr val="tx1"/>
              </a:solidFill>
              <a:latin typeface="Segoe UI" panose="020B0502040204020203" pitchFamily="34" charset="0"/>
            </a:endParaRPr>
          </a:p>
          <a:p>
            <a:pPr marL="0" indent="0" defTabSz="914400" eaLnBrk="0" fontAlgn="base" hangingPunct="0">
              <a:lnSpc>
                <a:spcPct val="100000"/>
              </a:lnSpc>
              <a:spcBef>
                <a:spcPct val="0"/>
              </a:spcBef>
              <a:spcAft>
                <a:spcPts val="600"/>
              </a:spcAft>
              <a:buSzTx/>
              <a:buFont typeface="Arial" pitchFamily="34" charset="0"/>
              <a:buNone/>
            </a:pPr>
            <a:r>
              <a:rPr lang="en-US" altLang="en-US" sz="1800" b="1" dirty="0">
                <a:solidFill>
                  <a:schemeClr val="tx2"/>
                </a:solidFill>
                <a:latin typeface="Segoe UI" panose="020B0502040204020203" pitchFamily="34" charset="0"/>
              </a:rPr>
              <a:t>Tax Setup / Employee State Tax Report</a:t>
            </a:r>
            <a:endParaRPr lang="en-US" altLang="en-US" sz="1800" dirty="0">
              <a:solidFill>
                <a:schemeClr val="tx2"/>
              </a:solidFill>
              <a:latin typeface="Segoe UI" panose="020B0502040204020203" pitchFamily="34" charset="0"/>
            </a:endParaRPr>
          </a:p>
          <a:p>
            <a:pPr marL="236546" lvl="1" indent="0" defTabSz="914400" eaLnBrk="0" fontAlgn="base" hangingPunct="0">
              <a:lnSpc>
                <a:spcPct val="100000"/>
              </a:lnSpc>
              <a:spcBef>
                <a:spcPct val="0"/>
              </a:spcBef>
              <a:spcAft>
                <a:spcPts val="600"/>
              </a:spcAft>
              <a:buSzTx/>
              <a:buFont typeface="Arial" pitchFamily="34" charset="0"/>
              <a:buNone/>
            </a:pPr>
            <a:r>
              <a:rPr lang="en-US" altLang="en-US" sz="1800" dirty="0">
                <a:solidFill>
                  <a:schemeClr val="tx1"/>
                </a:solidFill>
                <a:latin typeface="Segoe UI" panose="020B0502040204020203" pitchFamily="34" charset="0"/>
              </a:rPr>
              <a:t>Verifies federal, state, and local tax codes are assigned correctly.</a:t>
            </a:r>
          </a:p>
          <a:p>
            <a:pPr marL="236546" lvl="1" indent="0" defTabSz="914400" eaLnBrk="0" fontAlgn="base" hangingPunct="0">
              <a:lnSpc>
                <a:spcPct val="100000"/>
              </a:lnSpc>
              <a:spcBef>
                <a:spcPct val="0"/>
              </a:spcBef>
              <a:spcAft>
                <a:spcPts val="600"/>
              </a:spcAft>
              <a:buSzTx/>
              <a:buFont typeface="Arial" pitchFamily="34" charset="0"/>
              <a:buNone/>
            </a:pPr>
            <a:r>
              <a:rPr lang="en-US" altLang="en-US" sz="1800" dirty="0">
                <a:solidFill>
                  <a:schemeClr val="tx1"/>
                </a:solidFill>
                <a:latin typeface="Segoe UI" panose="020B0502040204020203" pitchFamily="34" charset="0"/>
              </a:rPr>
              <a:t>Confirms employees are linked to valid filing statuses and exemptions.</a:t>
            </a:r>
          </a:p>
        </p:txBody>
      </p:sp>
    </p:spTree>
    <p:extLst>
      <p:ext uri="{BB962C8B-B14F-4D97-AF65-F5344CB8AC3E}">
        <p14:creationId xmlns:p14="http://schemas.microsoft.com/office/powerpoint/2010/main" val="2855440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75F-A55B-609D-AC1E-6B1E8007AED6}"/>
              </a:ext>
            </a:extLst>
          </p:cNvPr>
          <p:cNvSpPr>
            <a:spLocks noGrp="1"/>
          </p:cNvSpPr>
          <p:nvPr>
            <p:ph type="title"/>
          </p:nvPr>
        </p:nvSpPr>
        <p:spPr>
          <a:xfrm>
            <a:off x="545810" y="724660"/>
            <a:ext cx="10756788" cy="698347"/>
          </a:xfrm>
        </p:spPr>
        <p:txBody>
          <a:bodyPr/>
          <a:lstStyle/>
          <a:p>
            <a:r>
              <a:rPr lang="en-US" dirty="0"/>
              <a:t>During Pay Runs </a:t>
            </a:r>
            <a:br>
              <a:rPr lang="en-US" dirty="0"/>
            </a:br>
            <a:r>
              <a:rPr lang="en-US" sz="2400" b="0" dirty="0"/>
              <a:t>(Validation Reports)</a:t>
            </a:r>
          </a:p>
        </p:txBody>
      </p:sp>
      <p:sp>
        <p:nvSpPr>
          <p:cNvPr id="4" name="Rectangle 1">
            <a:extLst>
              <a:ext uri="{FF2B5EF4-FFF2-40B4-BE49-F238E27FC236}">
                <a16:creationId xmlns:a16="http://schemas.microsoft.com/office/drawing/2014/main" id="{ECCEC1C8-BA06-9C55-4F2D-55653DB32B7A}"/>
              </a:ext>
            </a:extLst>
          </p:cNvPr>
          <p:cNvSpPr>
            <a:spLocks noGrp="1" noChangeArrowheads="1"/>
          </p:cNvSpPr>
          <p:nvPr>
            <p:ph idx="1"/>
          </p:nvPr>
        </p:nvSpPr>
        <p:spPr bwMode="auto">
          <a:xfrm>
            <a:off x="517449" y="1616646"/>
            <a:ext cx="5578551"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defTabSz="914400" eaLnBrk="0" fontAlgn="base" hangingPunct="0">
              <a:lnSpc>
                <a:spcPct val="100000"/>
              </a:lnSpc>
              <a:spcBef>
                <a:spcPct val="0"/>
              </a:spcBef>
              <a:spcAft>
                <a:spcPts val="600"/>
              </a:spcAft>
              <a:buSzTx/>
              <a:buNone/>
            </a:pPr>
            <a:r>
              <a:rPr lang="en-US" altLang="en-US" sz="1800" b="1" dirty="0">
                <a:solidFill>
                  <a:schemeClr val="accent1"/>
                </a:solidFill>
                <a:latin typeface="Segoe UI" panose="020B0502040204020203" pitchFamily="34" charset="0"/>
              </a:rPr>
              <a:t>Preliminary Payroll Register</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altLang="en-US" sz="1800" dirty="0"/>
              <a:t>Shows gross-to-net calculation for each employee before checks are generated.</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altLang="en-US" sz="1800" dirty="0"/>
              <a:t>Best for spotting unusual deductions, incorrect tax withholding, or misapplied benefits.</a:t>
            </a:r>
          </a:p>
          <a:p>
            <a:pPr marL="0" indent="0" defTabSz="914400" eaLnBrk="0" fontAlgn="base" hangingPunct="0">
              <a:lnSpc>
                <a:spcPct val="100000"/>
              </a:lnSpc>
              <a:spcBef>
                <a:spcPct val="0"/>
              </a:spcBef>
              <a:spcAft>
                <a:spcPts val="600"/>
              </a:spcAft>
              <a:buSzTx/>
              <a:buNone/>
            </a:pPr>
            <a:br>
              <a:rPr lang="en-US" sz="1800" b="1" dirty="0">
                <a:solidFill>
                  <a:schemeClr val="accent1"/>
                </a:solidFill>
                <a:latin typeface="Segoe UI" panose="020B0502040204020203" pitchFamily="34" charset="0"/>
              </a:rPr>
            </a:br>
            <a:r>
              <a:rPr lang="en-US" sz="1800" b="1" dirty="0">
                <a:solidFill>
                  <a:schemeClr val="accent1"/>
                </a:solidFill>
                <a:latin typeface="Segoe UI" panose="020B0502040204020203" pitchFamily="34" charset="0"/>
              </a:rPr>
              <a:t>Build Check Report</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Summarizes the employees and pay runs included in the payroll batch.</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Lists gross wages, deductions, taxes, and net pay totals.</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Best to locate employees accidentally excluded from payroll, Unexpected totals (e.g., tax totals out of line with previous runs), and batch-level discrepancies before posting</a:t>
            </a:r>
          </a:p>
        </p:txBody>
      </p:sp>
      <p:sp>
        <p:nvSpPr>
          <p:cNvPr id="3" name="Rectangle 1">
            <a:extLst>
              <a:ext uri="{FF2B5EF4-FFF2-40B4-BE49-F238E27FC236}">
                <a16:creationId xmlns:a16="http://schemas.microsoft.com/office/drawing/2014/main" id="{C1234F4A-9162-4DD6-A94D-4796F164895E}"/>
              </a:ext>
            </a:extLst>
          </p:cNvPr>
          <p:cNvSpPr txBox="1">
            <a:spLocks noChangeArrowheads="1"/>
          </p:cNvSpPr>
          <p:nvPr/>
        </p:nvSpPr>
        <p:spPr bwMode="auto">
          <a:xfrm>
            <a:off x="6610961" y="1616646"/>
            <a:ext cx="5278743"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914400" eaLnBrk="0" fontAlgn="base" hangingPunct="0">
              <a:lnSpc>
                <a:spcPct val="100000"/>
              </a:lnSpc>
              <a:spcBef>
                <a:spcPct val="0"/>
              </a:spcBef>
              <a:spcAft>
                <a:spcPct val="0"/>
              </a:spcAft>
              <a:buSzTx/>
              <a:buNone/>
            </a:pPr>
            <a:r>
              <a:rPr lang="en-US" sz="1800" b="1" dirty="0">
                <a:solidFill>
                  <a:schemeClr val="accent1"/>
                </a:solidFill>
                <a:latin typeface="Segoe UI" panose="020B0502040204020203" pitchFamily="34" charset="0"/>
              </a:rPr>
              <a:t>Calculation Report</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After you click Build Checks and the system calculates gross-to-net for each employee.</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Shows the detailed calculation of wages, taxes, deductions, and benefits for each employee in the batch.</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Helps verify that federal, state, and local taxes are withholding as expected.</a:t>
            </a:r>
          </a:p>
          <a:p>
            <a:pPr marL="341313" lvl="1" indent="-236538" defTabSz="914400" eaLnBrk="0" fontAlgn="base" hangingPunct="0">
              <a:lnSpc>
                <a:spcPct val="100000"/>
              </a:lnSpc>
              <a:spcBef>
                <a:spcPct val="0"/>
              </a:spcBef>
              <a:spcAft>
                <a:spcPts val="600"/>
              </a:spcAft>
              <a:buClr>
                <a:schemeClr val="accent1"/>
              </a:buClr>
              <a:buSzTx/>
              <a:buFont typeface="Wingdings" panose="05000000000000000000" pitchFamily="2" charset="2"/>
              <a:buChar char="§"/>
            </a:pPr>
            <a:r>
              <a:rPr lang="en-US" sz="1800" dirty="0"/>
              <a:t>Best for finding over/under withholding of federal taxes, incorrect deduction amounts, misapplied pay codes (e.g., overtime taxed wrong)</a:t>
            </a:r>
            <a:endParaRPr lang="en-US" altLang="en-US" sz="1800" dirty="0">
              <a:solidFill>
                <a:schemeClr val="tx1"/>
              </a:solidFill>
            </a:endParaRPr>
          </a:p>
        </p:txBody>
      </p:sp>
    </p:spTree>
    <p:extLst>
      <p:ext uri="{BB962C8B-B14F-4D97-AF65-F5344CB8AC3E}">
        <p14:creationId xmlns:p14="http://schemas.microsoft.com/office/powerpoint/2010/main" val="1940406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1ADA-48F4-A29F-0991-5EBB2128CFDE}"/>
              </a:ext>
            </a:extLst>
          </p:cNvPr>
          <p:cNvSpPr>
            <a:spLocks noGrp="1"/>
          </p:cNvSpPr>
          <p:nvPr>
            <p:ph type="title"/>
          </p:nvPr>
        </p:nvSpPr>
        <p:spPr/>
        <p:txBody>
          <a:bodyPr/>
          <a:lstStyle/>
          <a:p>
            <a:r>
              <a:rPr lang="en-US" dirty="0"/>
              <a:t>Payroll Issue Resolution</a:t>
            </a:r>
          </a:p>
        </p:txBody>
      </p:sp>
      <p:graphicFrame>
        <p:nvGraphicFramePr>
          <p:cNvPr id="6" name="Diagram 5">
            <a:extLst>
              <a:ext uri="{FF2B5EF4-FFF2-40B4-BE49-F238E27FC236}">
                <a16:creationId xmlns:a16="http://schemas.microsoft.com/office/drawing/2014/main" id="{F1371EB9-12F3-C065-A99D-4BC832E31209}"/>
              </a:ext>
            </a:extLst>
          </p:cNvPr>
          <p:cNvGraphicFramePr/>
          <p:nvPr>
            <p:extLst>
              <p:ext uri="{D42A27DB-BD31-4B8C-83A1-F6EECF244321}">
                <p14:modId xmlns:p14="http://schemas.microsoft.com/office/powerpoint/2010/main" val="1589051248"/>
              </p:ext>
            </p:extLst>
          </p:nvPr>
        </p:nvGraphicFramePr>
        <p:xfrm>
          <a:off x="1016000" y="921656"/>
          <a:ext cx="10160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1896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39D4-A241-FF29-FD39-075F91622612}"/>
              </a:ext>
            </a:extLst>
          </p:cNvPr>
          <p:cNvSpPr>
            <a:spLocks noGrp="1"/>
          </p:cNvSpPr>
          <p:nvPr>
            <p:ph type="title"/>
          </p:nvPr>
        </p:nvSpPr>
        <p:spPr/>
        <p:txBody>
          <a:bodyPr/>
          <a:lstStyle/>
          <a:p>
            <a:r>
              <a:rPr lang="en-US" dirty="0"/>
              <a:t>Direct Deposit Issue</a:t>
            </a:r>
          </a:p>
        </p:txBody>
      </p:sp>
      <p:graphicFrame>
        <p:nvGraphicFramePr>
          <p:cNvPr id="5" name="Diagram 4">
            <a:extLst>
              <a:ext uri="{FF2B5EF4-FFF2-40B4-BE49-F238E27FC236}">
                <a16:creationId xmlns:a16="http://schemas.microsoft.com/office/drawing/2014/main" id="{EAF75E5B-3A7B-F2C1-22F2-4627BDDBE0DC}"/>
              </a:ext>
            </a:extLst>
          </p:cNvPr>
          <p:cNvGraphicFramePr/>
          <p:nvPr>
            <p:extLst>
              <p:ext uri="{D42A27DB-BD31-4B8C-83A1-F6EECF244321}">
                <p14:modId xmlns:p14="http://schemas.microsoft.com/office/powerpoint/2010/main" val="816285179"/>
              </p:ext>
            </p:extLst>
          </p:nvPr>
        </p:nvGraphicFramePr>
        <p:xfrm>
          <a:off x="902182" y="1276966"/>
          <a:ext cx="10387635" cy="6230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0CA289E8-049D-D618-5AAB-6AFAA48F6B4A}"/>
              </a:ext>
            </a:extLst>
          </p:cNvPr>
          <p:cNvSpPr>
            <a:spLocks noGrp="1"/>
          </p:cNvSpPr>
          <p:nvPr>
            <p:ph type="body" sz="quarter" idx="10"/>
          </p:nvPr>
        </p:nvSpPr>
        <p:spPr>
          <a:xfrm>
            <a:off x="902182" y="1635896"/>
            <a:ext cx="10572366" cy="1523994"/>
          </a:xfrm>
        </p:spPr>
        <p:txBody>
          <a:bodyPr/>
          <a:lstStyle/>
          <a:p>
            <a:pPr marL="342900" indent="-342900">
              <a:buClr>
                <a:schemeClr val="accent4"/>
              </a:buClr>
              <a:buFont typeface="Source Sans Pro Light" panose="020B0403030403020204" pitchFamily="34" charset="0"/>
              <a:buChar char="▶"/>
            </a:pPr>
            <a:r>
              <a:rPr lang="en-US" sz="2400" dirty="0"/>
              <a:t>Check prenote status/employee DD active flag</a:t>
            </a:r>
          </a:p>
          <a:p>
            <a:pPr marL="342900" indent="-342900">
              <a:buClr>
                <a:schemeClr val="accent4"/>
              </a:buClr>
              <a:buFont typeface="Source Sans Pro Light" panose="020B0403030403020204" pitchFamily="34" charset="0"/>
              <a:buChar char="▶"/>
            </a:pPr>
            <a:r>
              <a:rPr lang="en-US" sz="2400" dirty="0"/>
              <a:t>Bank file path/permissions</a:t>
            </a:r>
          </a:p>
          <a:p>
            <a:pPr marL="342900" indent="-342900">
              <a:buClr>
                <a:schemeClr val="accent4"/>
              </a:buClr>
              <a:buFont typeface="Source Sans Pro Light" panose="020B0403030403020204" pitchFamily="34" charset="0"/>
              <a:buChar char="▶"/>
            </a:pPr>
            <a:r>
              <a:rPr lang="en-US" sz="2400" dirty="0"/>
              <a:t>DD setup per checkbook</a:t>
            </a:r>
          </a:p>
          <a:p>
            <a:pPr marL="342900" indent="-342900">
              <a:buClr>
                <a:schemeClr val="accent4"/>
              </a:buClr>
              <a:buFont typeface="Source Sans Pro Light" panose="020B0403030403020204" pitchFamily="34" charset="0"/>
              <a:buChar char="▶"/>
            </a:pPr>
            <a:r>
              <a:rPr lang="en-US" sz="2400" dirty="0"/>
              <a:t>Batch origin</a:t>
            </a:r>
          </a:p>
          <a:p>
            <a:endParaRPr lang="en-US" sz="2400" dirty="0"/>
          </a:p>
        </p:txBody>
      </p:sp>
    </p:spTree>
    <p:extLst>
      <p:ext uri="{BB962C8B-B14F-4D97-AF65-F5344CB8AC3E}">
        <p14:creationId xmlns:p14="http://schemas.microsoft.com/office/powerpoint/2010/main" val="152647408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BED5C-0C1F-28C4-6BE4-43C7A34D344A}"/>
              </a:ext>
            </a:extLst>
          </p:cNvPr>
          <p:cNvSpPr>
            <a:spLocks noGrp="1"/>
          </p:cNvSpPr>
          <p:nvPr>
            <p:ph type="title"/>
          </p:nvPr>
        </p:nvSpPr>
        <p:spPr/>
        <p:txBody>
          <a:bodyPr/>
          <a:lstStyle/>
          <a:p>
            <a:r>
              <a:rPr lang="en-US" dirty="0"/>
              <a:t>Wages missing from 941</a:t>
            </a:r>
          </a:p>
        </p:txBody>
      </p:sp>
      <p:sp>
        <p:nvSpPr>
          <p:cNvPr id="3" name="Text Placeholder 2">
            <a:extLst>
              <a:ext uri="{FF2B5EF4-FFF2-40B4-BE49-F238E27FC236}">
                <a16:creationId xmlns:a16="http://schemas.microsoft.com/office/drawing/2014/main" id="{8F07FACB-DAC6-3AC6-9DE0-AE68819827C8}"/>
              </a:ext>
            </a:extLst>
          </p:cNvPr>
          <p:cNvSpPr>
            <a:spLocks noGrp="1"/>
          </p:cNvSpPr>
          <p:nvPr>
            <p:ph type="body" sz="quarter" idx="10"/>
          </p:nvPr>
        </p:nvSpPr>
        <p:spPr/>
        <p:txBody>
          <a:bodyPr/>
          <a:lstStyle/>
          <a:p>
            <a:pPr marL="457200" indent="-457200">
              <a:buClr>
                <a:schemeClr val="accent5"/>
              </a:buClr>
              <a:buFont typeface="Source Sans Pro Light" panose="020B0403030403020204" pitchFamily="34" charset="0"/>
              <a:buChar char="▶"/>
            </a:pPr>
            <a:r>
              <a:rPr lang="en-US" sz="2800" dirty="0"/>
              <a:t>Verify pay code type/tax box mapping</a:t>
            </a:r>
          </a:p>
          <a:p>
            <a:pPr marL="457200" indent="-457200">
              <a:buClr>
                <a:schemeClr val="accent5"/>
              </a:buClr>
              <a:buFont typeface="Source Sans Pro Light" panose="020B0403030403020204" pitchFamily="34" charset="0"/>
              <a:buChar char="▶"/>
            </a:pPr>
            <a:r>
              <a:rPr lang="en-US" sz="2800" dirty="0"/>
              <a:t>Confirm deduction taxability</a:t>
            </a:r>
          </a:p>
          <a:p>
            <a:pPr marL="457200" indent="-457200">
              <a:buClr>
                <a:schemeClr val="accent5"/>
              </a:buClr>
              <a:buFont typeface="Source Sans Pro Light" panose="020B0403030403020204" pitchFamily="34" charset="0"/>
              <a:buChar char="▶"/>
            </a:pPr>
            <a:r>
              <a:rPr lang="en-US" sz="2800" dirty="0"/>
              <a:t>Check frequencies used for </a:t>
            </a:r>
            <a:r>
              <a:rPr lang="en-US" sz="2800" i="1" dirty="0"/>
              <a:t>calculation</a:t>
            </a:r>
            <a:r>
              <a:rPr lang="en-US" sz="2800" dirty="0"/>
              <a:t> vs. </a:t>
            </a:r>
            <a:r>
              <a:rPr lang="en-US" sz="2800" i="1" dirty="0"/>
              <a:t>timing</a:t>
            </a:r>
            <a:endParaRPr lang="en-US" sz="2800" dirty="0"/>
          </a:p>
        </p:txBody>
      </p:sp>
      <p:sp>
        <p:nvSpPr>
          <p:cNvPr id="4" name="Text Placeholder 3">
            <a:extLst>
              <a:ext uri="{FF2B5EF4-FFF2-40B4-BE49-F238E27FC236}">
                <a16:creationId xmlns:a16="http://schemas.microsoft.com/office/drawing/2014/main" id="{D1F9823C-BEF7-9DD8-F152-1D07A1935670}"/>
              </a:ext>
            </a:extLst>
          </p:cNvPr>
          <p:cNvSpPr>
            <a:spLocks noGrp="1"/>
          </p:cNvSpPr>
          <p:nvPr>
            <p:ph type="body" sz="quarter" idx="11"/>
          </p:nvPr>
        </p:nvSpPr>
        <p:spPr/>
        <p:txBody>
          <a:bodyPr/>
          <a:lstStyle/>
          <a:p>
            <a:endParaRPr lang="en-US"/>
          </a:p>
        </p:txBody>
      </p:sp>
      <p:sp>
        <p:nvSpPr>
          <p:cNvPr id="5" name="Arrow: Pentagon 4">
            <a:extLst>
              <a:ext uri="{FF2B5EF4-FFF2-40B4-BE49-F238E27FC236}">
                <a16:creationId xmlns:a16="http://schemas.microsoft.com/office/drawing/2014/main" id="{8359E197-2DEE-E3AC-6CD4-C2C7AAE819E9}"/>
              </a:ext>
            </a:extLst>
          </p:cNvPr>
          <p:cNvSpPr/>
          <p:nvPr/>
        </p:nvSpPr>
        <p:spPr bwMode="auto">
          <a:xfrm>
            <a:off x="376656" y="5056096"/>
            <a:ext cx="2760992" cy="1051138"/>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Correct Mapping</a:t>
            </a:r>
          </a:p>
        </p:txBody>
      </p:sp>
      <p:sp>
        <p:nvSpPr>
          <p:cNvPr id="6" name="Arrow: Chevron 5">
            <a:extLst>
              <a:ext uri="{FF2B5EF4-FFF2-40B4-BE49-F238E27FC236}">
                <a16:creationId xmlns:a16="http://schemas.microsoft.com/office/drawing/2014/main" id="{79F15E7E-F12A-EDC0-3E7C-F1D4CB725DF4}"/>
              </a:ext>
            </a:extLst>
          </p:cNvPr>
          <p:cNvSpPr/>
          <p:nvPr/>
        </p:nvSpPr>
        <p:spPr bwMode="auto">
          <a:xfrm>
            <a:off x="2977925" y="5056095"/>
            <a:ext cx="2961522" cy="1051138"/>
          </a:xfrm>
          <a:prstGeom prst="chevron">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err="1">
                <a:gradFill>
                  <a:gsLst>
                    <a:gs pos="0">
                      <a:srgbClr val="FFFFFF"/>
                    </a:gs>
                    <a:gs pos="100000">
                      <a:srgbClr val="FFFFFF"/>
                    </a:gs>
                  </a:gsLst>
                  <a:lin ang="5400000" scaled="0"/>
                </a:gradFill>
                <a:ea typeface="Segoe UI" pitchFamily="34" charset="0"/>
                <a:cs typeface="Segoe UI" pitchFamily="34" charset="0"/>
              </a:rPr>
              <a:t>Recalc</a:t>
            </a:r>
            <a:r>
              <a:rPr lang="en-US" sz="2400" b="1" dirty="0">
                <a:gradFill>
                  <a:gsLst>
                    <a:gs pos="0">
                      <a:srgbClr val="FFFFFF"/>
                    </a:gs>
                    <a:gs pos="100000">
                      <a:srgbClr val="FFFFFF"/>
                    </a:gs>
                  </a:gsLst>
                  <a:lin ang="5400000" scaled="0"/>
                </a:gradFill>
                <a:ea typeface="Segoe UI" pitchFamily="34" charset="0"/>
                <a:cs typeface="Segoe UI" pitchFamily="34" charset="0"/>
              </a:rPr>
              <a:t> or Adjust History</a:t>
            </a:r>
          </a:p>
        </p:txBody>
      </p:sp>
      <p:sp>
        <p:nvSpPr>
          <p:cNvPr id="7" name="Arrow: Chevron 6">
            <a:extLst>
              <a:ext uri="{FF2B5EF4-FFF2-40B4-BE49-F238E27FC236}">
                <a16:creationId xmlns:a16="http://schemas.microsoft.com/office/drawing/2014/main" id="{08CD1C04-C510-6FE1-46A4-315095E87969}"/>
              </a:ext>
            </a:extLst>
          </p:cNvPr>
          <p:cNvSpPr/>
          <p:nvPr/>
        </p:nvSpPr>
        <p:spPr bwMode="auto">
          <a:xfrm>
            <a:off x="5737413" y="5056095"/>
            <a:ext cx="2961522" cy="1051138"/>
          </a:xfrm>
          <a:prstGeom prst="chevron">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Re-run 941 and Proofs</a:t>
            </a:r>
          </a:p>
        </p:txBody>
      </p:sp>
      <p:sp>
        <p:nvSpPr>
          <p:cNvPr id="8" name="Arrow: Chevron 7">
            <a:extLst>
              <a:ext uri="{FF2B5EF4-FFF2-40B4-BE49-F238E27FC236}">
                <a16:creationId xmlns:a16="http://schemas.microsoft.com/office/drawing/2014/main" id="{5B6D74DC-4F06-D9FA-A091-A96621180FD7}"/>
              </a:ext>
            </a:extLst>
          </p:cNvPr>
          <p:cNvSpPr/>
          <p:nvPr/>
        </p:nvSpPr>
        <p:spPr bwMode="auto">
          <a:xfrm>
            <a:off x="8514658" y="5056096"/>
            <a:ext cx="3336546" cy="1051138"/>
          </a:xfrm>
          <a:prstGeom prst="chevron">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Document</a:t>
            </a:r>
          </a:p>
        </p:txBody>
      </p:sp>
    </p:spTree>
    <p:extLst>
      <p:ext uri="{BB962C8B-B14F-4D97-AF65-F5344CB8AC3E}">
        <p14:creationId xmlns:p14="http://schemas.microsoft.com/office/powerpoint/2010/main" val="3696333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1E4356-25FE-09CE-AB5C-CE0737352F04}"/>
              </a:ext>
            </a:extLst>
          </p:cNvPr>
          <p:cNvSpPr>
            <a:spLocks noGrp="1"/>
          </p:cNvSpPr>
          <p:nvPr>
            <p:ph type="body" sz="quarter" idx="11"/>
          </p:nvPr>
        </p:nvSpPr>
        <p:spPr>
          <a:xfrm>
            <a:off x="758824" y="1639889"/>
            <a:ext cx="7534783" cy="4541837"/>
          </a:xfrm>
        </p:spPr>
        <p:txBody>
          <a:bodyPr/>
          <a:lstStyle/>
          <a:p>
            <a:r>
              <a:rPr lang="en-US" sz="3200" dirty="0"/>
              <a:t>Understand the payroll transaction in the system to correct errors more easily</a:t>
            </a:r>
          </a:p>
          <a:p>
            <a:endParaRPr lang="en-US" sz="3200" dirty="0"/>
          </a:p>
          <a:p>
            <a:r>
              <a:rPr lang="en-US" sz="3200" dirty="0"/>
              <a:t>Identify and locate errors</a:t>
            </a:r>
          </a:p>
          <a:p>
            <a:endParaRPr lang="en-US" sz="3200" dirty="0"/>
          </a:p>
          <a:p>
            <a:r>
              <a:rPr lang="en-US" sz="3200" dirty="0"/>
              <a:t>How to correct errors</a:t>
            </a:r>
          </a:p>
          <a:p>
            <a:endParaRPr lang="en-US" sz="3200" dirty="0"/>
          </a:p>
        </p:txBody>
      </p:sp>
    </p:spTree>
    <p:extLst>
      <p:ext uri="{BB962C8B-B14F-4D97-AF65-F5344CB8AC3E}">
        <p14:creationId xmlns:p14="http://schemas.microsoft.com/office/powerpoint/2010/main" val="401137381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9720-7230-0A02-6D88-A9635DB4DA43}"/>
              </a:ext>
            </a:extLst>
          </p:cNvPr>
          <p:cNvSpPr>
            <a:spLocks noGrp="1"/>
          </p:cNvSpPr>
          <p:nvPr>
            <p:ph type="title"/>
          </p:nvPr>
        </p:nvSpPr>
        <p:spPr/>
        <p:txBody>
          <a:bodyPr/>
          <a:lstStyle/>
          <a:p>
            <a:r>
              <a:rPr lang="en-US" dirty="0"/>
              <a:t>Benefits/Deductions miscalculating</a:t>
            </a:r>
          </a:p>
        </p:txBody>
      </p:sp>
      <p:sp>
        <p:nvSpPr>
          <p:cNvPr id="3" name="Text Placeholder 2">
            <a:extLst>
              <a:ext uri="{FF2B5EF4-FFF2-40B4-BE49-F238E27FC236}">
                <a16:creationId xmlns:a16="http://schemas.microsoft.com/office/drawing/2014/main" id="{70CFB3DF-3B22-AC21-BBEA-56C8A5FCF7BC}"/>
              </a:ext>
            </a:extLst>
          </p:cNvPr>
          <p:cNvSpPr>
            <a:spLocks noGrp="1"/>
          </p:cNvSpPr>
          <p:nvPr>
            <p:ph type="body" sz="quarter" idx="10"/>
          </p:nvPr>
        </p:nvSpPr>
        <p:spPr>
          <a:xfrm>
            <a:off x="725148" y="1635896"/>
            <a:ext cx="9124908" cy="3025752"/>
          </a:xfrm>
        </p:spPr>
        <p:txBody>
          <a:bodyPr/>
          <a:lstStyle/>
          <a:p>
            <a:r>
              <a:rPr lang="en-US" sz="2400" dirty="0"/>
              <a:t>Review:</a:t>
            </a:r>
          </a:p>
          <a:p>
            <a:pPr marL="342900" indent="-342900">
              <a:buClr>
                <a:schemeClr val="accent4"/>
              </a:buClr>
              <a:buFont typeface="Wingdings" panose="05000000000000000000" pitchFamily="2" charset="2"/>
              <a:buChar char="§"/>
            </a:pPr>
            <a:r>
              <a:rPr lang="en-US" sz="2400" dirty="0"/>
              <a:t>Method (percent/amount)</a:t>
            </a:r>
          </a:p>
          <a:p>
            <a:pPr marL="342900" indent="-342900">
              <a:buClr>
                <a:schemeClr val="accent4"/>
              </a:buClr>
              <a:buFont typeface="Wingdings" panose="05000000000000000000" pitchFamily="2" charset="2"/>
              <a:buChar char="§"/>
            </a:pPr>
            <a:r>
              <a:rPr lang="en-US" sz="2400" dirty="0"/>
              <a:t>Limits</a:t>
            </a:r>
          </a:p>
          <a:p>
            <a:pPr marL="342900" indent="-342900">
              <a:buClr>
                <a:schemeClr val="accent4"/>
              </a:buClr>
              <a:buFont typeface="Wingdings" panose="05000000000000000000" pitchFamily="2" charset="2"/>
              <a:buChar char="§"/>
            </a:pPr>
            <a:r>
              <a:rPr lang="en-US" sz="2400" dirty="0"/>
              <a:t>Taxability</a:t>
            </a:r>
          </a:p>
          <a:p>
            <a:pPr marL="342900" indent="-342900">
              <a:buClr>
                <a:schemeClr val="accent4"/>
              </a:buClr>
              <a:buFont typeface="Wingdings" panose="05000000000000000000" pitchFamily="2" charset="2"/>
              <a:buChar char="§"/>
            </a:pPr>
            <a:r>
              <a:rPr lang="en-US" sz="2400" dirty="0"/>
              <a:t>Arrears</a:t>
            </a:r>
          </a:p>
          <a:p>
            <a:pPr marL="342900" indent="-342900">
              <a:buClr>
                <a:schemeClr val="accent4"/>
              </a:buClr>
              <a:buFont typeface="Wingdings" panose="05000000000000000000" pitchFamily="2" charset="2"/>
              <a:buChar char="§"/>
            </a:pPr>
            <a:r>
              <a:rPr lang="en-US" sz="2400" dirty="0"/>
              <a:t>Frequency</a:t>
            </a:r>
          </a:p>
        </p:txBody>
      </p:sp>
      <p:sp>
        <p:nvSpPr>
          <p:cNvPr id="4" name="Arrow: Pentagon 3">
            <a:extLst>
              <a:ext uri="{FF2B5EF4-FFF2-40B4-BE49-F238E27FC236}">
                <a16:creationId xmlns:a16="http://schemas.microsoft.com/office/drawing/2014/main" id="{5A169B8B-EABD-E399-C162-2C9924F7CAEB}"/>
              </a:ext>
            </a:extLst>
          </p:cNvPr>
          <p:cNvSpPr/>
          <p:nvPr/>
        </p:nvSpPr>
        <p:spPr bwMode="auto">
          <a:xfrm>
            <a:off x="340797" y="4848430"/>
            <a:ext cx="2760992" cy="1051138"/>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Fix Setup</a:t>
            </a:r>
          </a:p>
        </p:txBody>
      </p:sp>
      <p:sp>
        <p:nvSpPr>
          <p:cNvPr id="5" name="Arrow: Chevron 4">
            <a:extLst>
              <a:ext uri="{FF2B5EF4-FFF2-40B4-BE49-F238E27FC236}">
                <a16:creationId xmlns:a16="http://schemas.microsoft.com/office/drawing/2014/main" id="{9659ABA2-5DE4-E909-FD0E-B571F9453EA1}"/>
              </a:ext>
            </a:extLst>
          </p:cNvPr>
          <p:cNvSpPr/>
          <p:nvPr/>
        </p:nvSpPr>
        <p:spPr bwMode="auto">
          <a:xfrm>
            <a:off x="2647894" y="4848429"/>
            <a:ext cx="2961522" cy="1051138"/>
          </a:xfrm>
          <a:prstGeom prst="chevron">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Test with a Sample Check</a:t>
            </a:r>
          </a:p>
        </p:txBody>
      </p:sp>
      <p:sp>
        <p:nvSpPr>
          <p:cNvPr id="6" name="Arrow: Chevron 5">
            <a:extLst>
              <a:ext uri="{FF2B5EF4-FFF2-40B4-BE49-F238E27FC236}">
                <a16:creationId xmlns:a16="http://schemas.microsoft.com/office/drawing/2014/main" id="{535A3C80-52C6-221F-CA96-C3440A15523B}"/>
              </a:ext>
            </a:extLst>
          </p:cNvPr>
          <p:cNvSpPr/>
          <p:nvPr/>
        </p:nvSpPr>
        <p:spPr bwMode="auto">
          <a:xfrm>
            <a:off x="5163671" y="4848429"/>
            <a:ext cx="4159623" cy="1051138"/>
          </a:xfrm>
          <a:prstGeom prst="chevron">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Apply Adjustments via Manual Check if Needed</a:t>
            </a:r>
          </a:p>
        </p:txBody>
      </p:sp>
      <p:sp>
        <p:nvSpPr>
          <p:cNvPr id="7" name="Arrow: Chevron 6">
            <a:extLst>
              <a:ext uri="{FF2B5EF4-FFF2-40B4-BE49-F238E27FC236}">
                <a16:creationId xmlns:a16="http://schemas.microsoft.com/office/drawing/2014/main" id="{9BB2EF39-8951-107F-AD04-C404D854B44A}"/>
              </a:ext>
            </a:extLst>
          </p:cNvPr>
          <p:cNvSpPr/>
          <p:nvPr/>
        </p:nvSpPr>
        <p:spPr bwMode="auto">
          <a:xfrm>
            <a:off x="8889679" y="4848429"/>
            <a:ext cx="2961523" cy="1051138"/>
          </a:xfrm>
          <a:prstGeom prst="chevron">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Validate YTDs</a:t>
            </a:r>
          </a:p>
        </p:txBody>
      </p:sp>
    </p:spTree>
    <p:extLst>
      <p:ext uri="{BB962C8B-B14F-4D97-AF65-F5344CB8AC3E}">
        <p14:creationId xmlns:p14="http://schemas.microsoft.com/office/powerpoint/2010/main" val="4429429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D72-64E0-043B-BB71-352803C5911C}"/>
              </a:ext>
            </a:extLst>
          </p:cNvPr>
          <p:cNvSpPr>
            <a:spLocks noGrp="1"/>
          </p:cNvSpPr>
          <p:nvPr>
            <p:ph type="title"/>
          </p:nvPr>
        </p:nvSpPr>
        <p:spPr/>
        <p:txBody>
          <a:bodyPr/>
          <a:lstStyle/>
          <a:p>
            <a:r>
              <a:rPr lang="en-US" dirty="0"/>
              <a:t>Posting to wrong GL accounts</a:t>
            </a:r>
          </a:p>
        </p:txBody>
      </p:sp>
      <p:sp>
        <p:nvSpPr>
          <p:cNvPr id="3" name="Text Placeholder 2">
            <a:extLst>
              <a:ext uri="{FF2B5EF4-FFF2-40B4-BE49-F238E27FC236}">
                <a16:creationId xmlns:a16="http://schemas.microsoft.com/office/drawing/2014/main" id="{16313142-6498-FD3C-6E53-D28BE786DBEC}"/>
              </a:ext>
            </a:extLst>
          </p:cNvPr>
          <p:cNvSpPr>
            <a:spLocks noGrp="1"/>
          </p:cNvSpPr>
          <p:nvPr>
            <p:ph type="body" sz="quarter" idx="10"/>
          </p:nvPr>
        </p:nvSpPr>
        <p:spPr>
          <a:xfrm>
            <a:off x="725148" y="1635895"/>
            <a:ext cx="10756788" cy="4109197"/>
          </a:xfrm>
        </p:spPr>
        <p:txBody>
          <a:bodyPr/>
          <a:lstStyle/>
          <a:p>
            <a:r>
              <a:rPr lang="en-US" sz="2400" dirty="0"/>
              <a:t>Trace account from:</a:t>
            </a:r>
          </a:p>
        </p:txBody>
      </p:sp>
      <p:sp>
        <p:nvSpPr>
          <p:cNvPr id="4" name="Arrow: Pentagon 3">
            <a:extLst>
              <a:ext uri="{FF2B5EF4-FFF2-40B4-BE49-F238E27FC236}">
                <a16:creationId xmlns:a16="http://schemas.microsoft.com/office/drawing/2014/main" id="{22FFB2D7-C5C2-DF9A-A73E-E8B5DEA07D42}"/>
              </a:ext>
            </a:extLst>
          </p:cNvPr>
          <p:cNvSpPr/>
          <p:nvPr/>
        </p:nvSpPr>
        <p:spPr bwMode="auto">
          <a:xfrm>
            <a:off x="1539578" y="2313553"/>
            <a:ext cx="2760992" cy="1051138"/>
          </a:xfrm>
          <a:prstGeom prst="homePlat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Payroll Posting Setup</a:t>
            </a:r>
          </a:p>
        </p:txBody>
      </p:sp>
      <p:sp>
        <p:nvSpPr>
          <p:cNvPr id="5" name="Arrow: Chevron 4">
            <a:extLst>
              <a:ext uri="{FF2B5EF4-FFF2-40B4-BE49-F238E27FC236}">
                <a16:creationId xmlns:a16="http://schemas.microsoft.com/office/drawing/2014/main" id="{4BEF131A-5A15-1A56-FC60-E28AF50B565F}"/>
              </a:ext>
            </a:extLst>
          </p:cNvPr>
          <p:cNvSpPr/>
          <p:nvPr/>
        </p:nvSpPr>
        <p:spPr bwMode="auto">
          <a:xfrm>
            <a:off x="8034867" y="2313553"/>
            <a:ext cx="2961522" cy="1051138"/>
          </a:xfrm>
          <a:prstGeom prst="chevron">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Employee Overrides</a:t>
            </a:r>
          </a:p>
        </p:txBody>
      </p:sp>
      <p:sp>
        <p:nvSpPr>
          <p:cNvPr id="6" name="Arrow: Chevron 5">
            <a:extLst>
              <a:ext uri="{FF2B5EF4-FFF2-40B4-BE49-F238E27FC236}">
                <a16:creationId xmlns:a16="http://schemas.microsoft.com/office/drawing/2014/main" id="{A3611135-54A3-73F3-7DB2-B55AA7CACA7F}"/>
              </a:ext>
            </a:extLst>
          </p:cNvPr>
          <p:cNvSpPr/>
          <p:nvPr/>
        </p:nvSpPr>
        <p:spPr bwMode="auto">
          <a:xfrm>
            <a:off x="4087906" y="2281425"/>
            <a:ext cx="4159623" cy="1051138"/>
          </a:xfrm>
          <a:prstGeom prst="chevron">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a:gradFill>
                  <a:gsLst>
                    <a:gs pos="0">
                      <a:srgbClr val="FFFFFF"/>
                    </a:gs>
                    <a:gs pos="100000">
                      <a:srgbClr val="FFFFFF"/>
                    </a:gs>
                  </a:gsLst>
                  <a:lin ang="5400000" scaled="0"/>
                </a:gradFill>
                <a:ea typeface="Segoe UI" pitchFamily="34" charset="0"/>
                <a:cs typeface="Segoe UI" pitchFamily="34" charset="0"/>
              </a:rPr>
              <a:t>Pay Code / Deduction Overrides</a:t>
            </a:r>
          </a:p>
        </p:txBody>
      </p:sp>
      <p:sp>
        <p:nvSpPr>
          <p:cNvPr id="8" name="TextBox 7">
            <a:extLst>
              <a:ext uri="{FF2B5EF4-FFF2-40B4-BE49-F238E27FC236}">
                <a16:creationId xmlns:a16="http://schemas.microsoft.com/office/drawing/2014/main" id="{BED03386-458B-969A-15CE-7079047C7977}"/>
              </a:ext>
            </a:extLst>
          </p:cNvPr>
          <p:cNvSpPr txBox="1"/>
          <p:nvPr/>
        </p:nvSpPr>
        <p:spPr>
          <a:xfrm>
            <a:off x="710064" y="4074476"/>
            <a:ext cx="10771872" cy="1131528"/>
          </a:xfrm>
          <a:prstGeom prst="rect">
            <a:avLst/>
          </a:prstGeom>
          <a:noFill/>
        </p:spPr>
        <p:txBody>
          <a:bodyPr wrap="square">
            <a:spAutoFit/>
          </a:bodyPr>
          <a:lstStyle/>
          <a:p>
            <a:pPr marL="457200" indent="-457200">
              <a:lnSpc>
                <a:spcPct val="150000"/>
              </a:lnSpc>
              <a:buFont typeface="Wingdings" panose="05000000000000000000" pitchFamily="2" charset="2"/>
              <a:buChar char="§"/>
            </a:pPr>
            <a:r>
              <a:rPr lang="en-US" sz="2400" dirty="0"/>
              <a:t>If history is </a:t>
            </a:r>
            <a:r>
              <a:rPr lang="en-US" sz="2400" b="1" i="1" dirty="0">
                <a:solidFill>
                  <a:schemeClr val="tx2"/>
                </a:solidFill>
              </a:rPr>
              <a:t>correct</a:t>
            </a:r>
            <a:r>
              <a:rPr lang="en-US" sz="2400" dirty="0"/>
              <a:t>: GL reclass only</a:t>
            </a:r>
          </a:p>
          <a:p>
            <a:pPr marL="457200" indent="-457200">
              <a:lnSpc>
                <a:spcPct val="150000"/>
              </a:lnSpc>
              <a:buFont typeface="Wingdings" panose="05000000000000000000" pitchFamily="2" charset="2"/>
              <a:buChar char="§"/>
            </a:pPr>
            <a:r>
              <a:rPr lang="en-US" sz="2400" dirty="0"/>
              <a:t>If history is </a:t>
            </a:r>
            <a:r>
              <a:rPr lang="en-US" sz="2400" b="1" i="1" dirty="0">
                <a:solidFill>
                  <a:schemeClr val="accent3"/>
                </a:solidFill>
              </a:rPr>
              <a:t>incorrect</a:t>
            </a:r>
            <a:r>
              <a:rPr lang="en-US" sz="2400" dirty="0"/>
              <a:t>: fix setup and reissue. Reconcile and document.</a:t>
            </a:r>
          </a:p>
        </p:txBody>
      </p:sp>
    </p:spTree>
    <p:extLst>
      <p:ext uri="{BB962C8B-B14F-4D97-AF65-F5344CB8AC3E}">
        <p14:creationId xmlns:p14="http://schemas.microsoft.com/office/powerpoint/2010/main" val="40954663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EDDD3-4B88-62BF-D56D-CE517C47BE6A}"/>
              </a:ext>
            </a:extLst>
          </p:cNvPr>
          <p:cNvSpPr>
            <a:spLocks noGrp="1"/>
          </p:cNvSpPr>
          <p:nvPr>
            <p:ph type="title"/>
          </p:nvPr>
        </p:nvSpPr>
        <p:spPr/>
        <p:txBody>
          <a:bodyPr/>
          <a:lstStyle/>
          <a:p>
            <a:r>
              <a:rPr lang="en-US"/>
              <a:t>Wrong SUTA/FUTA wages or rate</a:t>
            </a:r>
            <a:endParaRPr lang="en-US" dirty="0"/>
          </a:p>
        </p:txBody>
      </p:sp>
      <p:sp>
        <p:nvSpPr>
          <p:cNvPr id="5" name="Text Placeholder 4">
            <a:extLst>
              <a:ext uri="{FF2B5EF4-FFF2-40B4-BE49-F238E27FC236}">
                <a16:creationId xmlns:a16="http://schemas.microsoft.com/office/drawing/2014/main" id="{BC42ADFA-BD7C-1F89-A670-BD01BB718FA4}"/>
              </a:ext>
            </a:extLst>
          </p:cNvPr>
          <p:cNvSpPr>
            <a:spLocks noGrp="1"/>
          </p:cNvSpPr>
          <p:nvPr>
            <p:ph type="body" sz="quarter" idx="11"/>
          </p:nvPr>
        </p:nvSpPr>
        <p:spPr>
          <a:xfrm>
            <a:off x="578735" y="1635895"/>
            <a:ext cx="6219159" cy="4109197"/>
          </a:xfrm>
        </p:spPr>
        <p:txBody>
          <a:bodyPr/>
          <a:lstStyle/>
          <a:p>
            <a:r>
              <a:rPr lang="en-US" sz="2200" dirty="0"/>
              <a:t>Confirm state assignment, SUTA rate/effective date, multi-state employees.</a:t>
            </a:r>
          </a:p>
          <a:p>
            <a:r>
              <a:rPr lang="en-US" sz="2400" b="1" dirty="0">
                <a:solidFill>
                  <a:schemeClr val="accent1"/>
                </a:solidFill>
              </a:rPr>
              <a:t>Enable Financial Field Editing</a:t>
            </a:r>
            <a:br>
              <a:rPr lang="en-US" sz="2000" b="1" dirty="0"/>
            </a:br>
            <a:r>
              <a:rPr lang="en-US" sz="2000" b="1" dirty="0"/>
              <a:t>HR &amp; Payroll </a:t>
            </a:r>
            <a:r>
              <a:rPr lang="en-US" sz="2000" b="1" dirty="0">
                <a:solidFill>
                  <a:schemeClr val="accent1"/>
                </a:solidFill>
              </a:rPr>
              <a:t>&gt;</a:t>
            </a:r>
            <a:r>
              <a:rPr lang="en-US" sz="2000" b="1" dirty="0"/>
              <a:t> Setup </a:t>
            </a:r>
            <a:r>
              <a:rPr lang="en-US" sz="2000" b="1" dirty="0">
                <a:solidFill>
                  <a:schemeClr val="accent1"/>
                </a:solidFill>
              </a:rPr>
              <a:t>&gt;</a:t>
            </a:r>
            <a:r>
              <a:rPr lang="en-US" sz="2000" b="1" dirty="0"/>
              <a:t> Payroll </a:t>
            </a:r>
            <a:r>
              <a:rPr lang="en-US" sz="2000" b="1" dirty="0">
                <a:solidFill>
                  <a:schemeClr val="accent1"/>
                </a:solidFill>
              </a:rPr>
              <a:t>&gt;</a:t>
            </a:r>
            <a:r>
              <a:rPr lang="en-US" sz="2000" b="1" dirty="0"/>
              <a:t> Options </a:t>
            </a:r>
            <a:br>
              <a:rPr lang="en-US" sz="2000" dirty="0"/>
            </a:br>
            <a:r>
              <a:rPr lang="en-US" sz="2000" dirty="0"/>
              <a:t>Check "Edit Financial Fields" to allow historical edits.</a:t>
            </a:r>
          </a:p>
          <a:p>
            <a:r>
              <a:rPr lang="en-US" sz="2400" b="1" dirty="0">
                <a:solidFill>
                  <a:schemeClr val="accent1"/>
                </a:solidFill>
              </a:rPr>
              <a:t>Locate the </a:t>
            </a:r>
            <a:r>
              <a:rPr lang="en-US" sz="2400" b="1" dirty="0" err="1">
                <a:solidFill>
                  <a:schemeClr val="accent1"/>
                </a:solidFill>
              </a:rPr>
              <a:t>Paycode</a:t>
            </a:r>
            <a:br>
              <a:rPr lang="en-US" sz="2000" b="1" dirty="0"/>
            </a:br>
            <a:r>
              <a:rPr lang="en-US" sz="2000" b="1" dirty="0"/>
              <a:t>Cards </a:t>
            </a:r>
            <a:r>
              <a:rPr lang="en-US" sz="2000" b="1" dirty="0">
                <a:solidFill>
                  <a:schemeClr val="accent1"/>
                </a:solidFill>
              </a:rPr>
              <a:t>&gt;</a:t>
            </a:r>
            <a:r>
              <a:rPr lang="en-US" sz="2000" b="1" dirty="0"/>
              <a:t> Payroll </a:t>
            </a:r>
            <a:r>
              <a:rPr lang="en-US" sz="2000" b="1" dirty="0">
                <a:solidFill>
                  <a:schemeClr val="accent1"/>
                </a:solidFill>
              </a:rPr>
              <a:t>&gt;</a:t>
            </a:r>
            <a:r>
              <a:rPr lang="en-US" sz="2000" b="1" dirty="0"/>
              <a:t> </a:t>
            </a:r>
            <a:r>
              <a:rPr lang="en-US" sz="2000" b="1" dirty="0" err="1"/>
              <a:t>Paycodes</a:t>
            </a:r>
            <a:br>
              <a:rPr lang="en-US" sz="2000" dirty="0"/>
            </a:br>
            <a:r>
              <a:rPr lang="en-US" sz="2000" dirty="0"/>
              <a:t>Pull up the specific pay code in question.</a:t>
            </a:r>
          </a:p>
          <a:p>
            <a:r>
              <a:rPr lang="en-US" sz="2400" b="1" dirty="0">
                <a:solidFill>
                  <a:schemeClr val="accent1"/>
                </a:solidFill>
              </a:rPr>
              <a:t>Edit the History</a:t>
            </a:r>
            <a:br>
              <a:rPr lang="en-US" sz="2000" b="1" dirty="0"/>
            </a:br>
            <a:r>
              <a:rPr lang="en-US" sz="2000" dirty="0"/>
              <a:t>Click the </a:t>
            </a:r>
            <a:r>
              <a:rPr lang="en-US" sz="2000" b="1" dirty="0"/>
              <a:t>History</a:t>
            </a:r>
            <a:r>
              <a:rPr lang="en-US" sz="2000" dirty="0"/>
              <a:t> button on the </a:t>
            </a:r>
            <a:r>
              <a:rPr lang="en-US" sz="2000" dirty="0" err="1"/>
              <a:t>paycode</a:t>
            </a:r>
            <a:r>
              <a:rPr lang="en-US" sz="2000" dirty="0"/>
              <a:t> card. </a:t>
            </a:r>
            <a:br>
              <a:rPr lang="en-US" sz="2000" dirty="0"/>
            </a:br>
            <a:r>
              <a:rPr lang="en-US" sz="2000" dirty="0"/>
              <a:t>Expand the </a:t>
            </a:r>
            <a:r>
              <a:rPr lang="en-US" sz="2000" b="1" dirty="0"/>
              <a:t>details</a:t>
            </a:r>
            <a:r>
              <a:rPr lang="en-US" sz="2000" dirty="0"/>
              <a:t> and edit the </a:t>
            </a:r>
            <a:r>
              <a:rPr lang="en-US" sz="2000" b="1" dirty="0"/>
              <a:t>SUTA state </a:t>
            </a:r>
            <a:r>
              <a:rPr lang="en-US" sz="2000" dirty="0"/>
              <a:t>on the 2nd row of the detail for each record.</a:t>
            </a:r>
          </a:p>
          <a:p>
            <a:endParaRPr lang="en-US" sz="2000" dirty="0"/>
          </a:p>
          <a:p>
            <a:endParaRPr lang="en-US" sz="2000" dirty="0"/>
          </a:p>
          <a:p>
            <a:endParaRPr lang="en-US" sz="2000" dirty="0"/>
          </a:p>
        </p:txBody>
      </p:sp>
      <p:pic>
        <p:nvPicPr>
          <p:cNvPr id="7" name="Picture 6">
            <a:extLst>
              <a:ext uri="{FF2B5EF4-FFF2-40B4-BE49-F238E27FC236}">
                <a16:creationId xmlns:a16="http://schemas.microsoft.com/office/drawing/2014/main" id="{1AB6A12E-A109-EACA-1606-E90013DF7954}"/>
              </a:ext>
            </a:extLst>
          </p:cNvPr>
          <p:cNvPicPr>
            <a:picLocks noChangeAspect="1"/>
          </p:cNvPicPr>
          <p:nvPr/>
        </p:nvPicPr>
        <p:blipFill>
          <a:blip r:embed="rId3"/>
          <a:stretch>
            <a:fillRect/>
          </a:stretch>
        </p:blipFill>
        <p:spPr>
          <a:xfrm>
            <a:off x="6797895" y="1449115"/>
            <a:ext cx="4815369" cy="4741789"/>
          </a:xfrm>
          <a:prstGeom prst="rect">
            <a:avLst/>
          </a:prstGeom>
        </p:spPr>
      </p:pic>
    </p:spTree>
    <p:extLst>
      <p:ext uri="{BB962C8B-B14F-4D97-AF65-F5344CB8AC3E}">
        <p14:creationId xmlns:p14="http://schemas.microsoft.com/office/powerpoint/2010/main" val="14993997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BA51-EB40-8BE8-F77A-BB301CFFC868}"/>
              </a:ext>
            </a:extLst>
          </p:cNvPr>
          <p:cNvSpPr>
            <a:spLocks noGrp="1"/>
          </p:cNvSpPr>
          <p:nvPr>
            <p:ph type="title"/>
          </p:nvPr>
        </p:nvSpPr>
        <p:spPr/>
        <p:txBody>
          <a:bodyPr/>
          <a:lstStyle/>
          <a:p>
            <a:r>
              <a:rPr lang="en-US" dirty="0"/>
              <a:t>Is a Check Wrong?</a:t>
            </a:r>
          </a:p>
        </p:txBody>
      </p:sp>
      <p:sp>
        <p:nvSpPr>
          <p:cNvPr id="4" name="Text Placeholder 3">
            <a:extLst>
              <a:ext uri="{FF2B5EF4-FFF2-40B4-BE49-F238E27FC236}">
                <a16:creationId xmlns:a16="http://schemas.microsoft.com/office/drawing/2014/main" id="{108ABF54-9269-D8E1-38CD-6BB0616BF61A}"/>
              </a:ext>
            </a:extLst>
          </p:cNvPr>
          <p:cNvSpPr>
            <a:spLocks noGrp="1"/>
          </p:cNvSpPr>
          <p:nvPr>
            <p:ph type="body" sz="quarter" idx="11"/>
          </p:nvPr>
        </p:nvSpPr>
        <p:spPr>
          <a:xfrm>
            <a:off x="717451" y="1635896"/>
            <a:ext cx="10756788" cy="2068004"/>
          </a:xfrm>
        </p:spPr>
        <p:txBody>
          <a:bodyPr/>
          <a:lstStyle/>
          <a:p>
            <a:r>
              <a:rPr lang="en-US" dirty="0"/>
              <a:t>Choose between supplemental run vs. manual check with proper tax treatment.</a:t>
            </a:r>
          </a:p>
          <a:p>
            <a:endParaRPr lang="en-US" dirty="0"/>
          </a:p>
        </p:txBody>
      </p:sp>
      <p:graphicFrame>
        <p:nvGraphicFramePr>
          <p:cNvPr id="6" name="Diagram 5">
            <a:extLst>
              <a:ext uri="{FF2B5EF4-FFF2-40B4-BE49-F238E27FC236}">
                <a16:creationId xmlns:a16="http://schemas.microsoft.com/office/drawing/2014/main" id="{CB1D8760-EE56-2933-2335-FA8BCB9A85F8}"/>
              </a:ext>
            </a:extLst>
          </p:cNvPr>
          <p:cNvGraphicFramePr/>
          <p:nvPr>
            <p:extLst>
              <p:ext uri="{D42A27DB-BD31-4B8C-83A1-F6EECF244321}">
                <p14:modId xmlns:p14="http://schemas.microsoft.com/office/powerpoint/2010/main" val="2992890920"/>
              </p:ext>
            </p:extLst>
          </p:nvPr>
        </p:nvGraphicFramePr>
        <p:xfrm>
          <a:off x="974048" y="2935769"/>
          <a:ext cx="10243594" cy="3171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604821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82AD-4F0B-8501-336F-1EE7D7A103B0}"/>
              </a:ext>
            </a:extLst>
          </p:cNvPr>
          <p:cNvSpPr>
            <a:spLocks noGrp="1"/>
          </p:cNvSpPr>
          <p:nvPr>
            <p:ph type="title"/>
          </p:nvPr>
        </p:nvSpPr>
        <p:spPr/>
        <p:txBody>
          <a:bodyPr/>
          <a:lstStyle/>
          <a:p>
            <a:r>
              <a:rPr lang="en-US" dirty="0"/>
              <a:t>Summary Points</a:t>
            </a:r>
          </a:p>
        </p:txBody>
      </p:sp>
      <p:sp>
        <p:nvSpPr>
          <p:cNvPr id="3" name="Content Placeholder 2">
            <a:extLst>
              <a:ext uri="{FF2B5EF4-FFF2-40B4-BE49-F238E27FC236}">
                <a16:creationId xmlns:a16="http://schemas.microsoft.com/office/drawing/2014/main" id="{C5B52DBC-5392-F26F-F2E0-A339AE1DA36F}"/>
              </a:ext>
            </a:extLst>
          </p:cNvPr>
          <p:cNvSpPr>
            <a:spLocks noGrp="1"/>
          </p:cNvSpPr>
          <p:nvPr>
            <p:ph idx="1"/>
          </p:nvPr>
        </p:nvSpPr>
        <p:spPr>
          <a:xfrm>
            <a:off x="1154954" y="1929384"/>
            <a:ext cx="8825659" cy="4090416"/>
          </a:xfrm>
        </p:spPr>
        <p:txBody>
          <a:bodyPr/>
          <a:lstStyle/>
          <a:p>
            <a:r>
              <a:rPr lang="en-US" sz="2800" b="1" dirty="0">
                <a:solidFill>
                  <a:schemeClr val="accent4"/>
                </a:solidFill>
              </a:rPr>
              <a:t>Start with setup: </a:t>
            </a:r>
            <a:r>
              <a:rPr lang="en-US" sz="2800" dirty="0"/>
              <a:t>After you identify the error, pick one employee and open the setup windows first.</a:t>
            </a:r>
          </a:p>
          <a:p>
            <a:endParaRPr lang="en-US" sz="2800" dirty="0"/>
          </a:p>
          <a:p>
            <a:r>
              <a:rPr lang="en-US" sz="2800" b="1" dirty="0">
                <a:solidFill>
                  <a:schemeClr val="accent4"/>
                </a:solidFill>
              </a:rPr>
              <a:t>Controls:</a:t>
            </a:r>
            <a:r>
              <a:rPr lang="en-US" sz="2800" dirty="0">
                <a:solidFill>
                  <a:schemeClr val="accent4"/>
                </a:solidFill>
              </a:rPr>
              <a:t> </a:t>
            </a:r>
            <a:r>
              <a:rPr lang="en-US" sz="2800" dirty="0"/>
              <a:t>Pre-run checklist; two-person review for bank files; quarterly tax audit; change management.</a:t>
            </a:r>
          </a:p>
          <a:p>
            <a:endParaRPr lang="en-US" sz="2800" dirty="0"/>
          </a:p>
          <a:p>
            <a:r>
              <a:rPr lang="en-US" sz="2800" b="1" dirty="0">
                <a:solidFill>
                  <a:schemeClr val="accent4"/>
                </a:solidFill>
              </a:rPr>
              <a:t>Monitoring: </a:t>
            </a:r>
            <a:r>
              <a:rPr lang="en-US" sz="2800" dirty="0"/>
              <a:t>Exception reports (zero tax, negative net, mismatched GL); alerts on rate or setup changes.</a:t>
            </a:r>
          </a:p>
        </p:txBody>
      </p:sp>
    </p:spTree>
    <p:extLst>
      <p:ext uri="{BB962C8B-B14F-4D97-AF65-F5344CB8AC3E}">
        <p14:creationId xmlns:p14="http://schemas.microsoft.com/office/powerpoint/2010/main" val="1194213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86906-987C-983C-D62A-3ADE815FD243}"/>
              </a:ext>
            </a:extLst>
          </p:cNvPr>
          <p:cNvSpPr>
            <a:spLocks noGrp="1"/>
          </p:cNvSpPr>
          <p:nvPr>
            <p:ph type="title"/>
          </p:nvPr>
        </p:nvSpPr>
        <p:spPr/>
        <p:txBody>
          <a:bodyPr/>
          <a:lstStyle/>
          <a:p>
            <a:r>
              <a:rPr lang="en-US" dirty="0"/>
              <a:t>Reference Links</a:t>
            </a:r>
          </a:p>
        </p:txBody>
      </p:sp>
      <p:sp>
        <p:nvSpPr>
          <p:cNvPr id="3" name="Content Placeholder 2">
            <a:extLst>
              <a:ext uri="{FF2B5EF4-FFF2-40B4-BE49-F238E27FC236}">
                <a16:creationId xmlns:a16="http://schemas.microsoft.com/office/drawing/2014/main" id="{3F7CEB7B-15CC-BF01-E0E8-07732A94FAD6}"/>
              </a:ext>
            </a:extLst>
          </p:cNvPr>
          <p:cNvSpPr>
            <a:spLocks noGrp="1"/>
          </p:cNvSpPr>
          <p:nvPr>
            <p:ph idx="1"/>
          </p:nvPr>
        </p:nvSpPr>
        <p:spPr>
          <a:xfrm>
            <a:off x="842438" y="1449115"/>
            <a:ext cx="10894291" cy="3416300"/>
          </a:xfrm>
        </p:spPr>
        <p:txBody>
          <a:bodyPr anchor="ctr"/>
          <a:lstStyle/>
          <a:p>
            <a:r>
              <a:rPr lang="en-US" sz="1800" dirty="0">
                <a:hlinkClick r:id="rId2"/>
              </a:rPr>
              <a:t>https://learn.microsoft.com/en-us/troubleshoot/dynamics/gp/incorrect-calculations-on-payroll-report</a:t>
            </a:r>
            <a:endParaRPr lang="en-US" sz="1800" dirty="0"/>
          </a:p>
          <a:p>
            <a:r>
              <a:rPr lang="en-US" sz="1800" dirty="0"/>
              <a:t>https://community.dynamics.com/blogs/post/?postid=f65a8b3b-ef87-432c-a3c4-80ed7077a79d</a:t>
            </a:r>
          </a:p>
          <a:p>
            <a:r>
              <a:rPr lang="en-US" sz="1800" dirty="0"/>
              <a:t>W4 Reference: </a:t>
            </a:r>
            <a:r>
              <a:rPr lang="en-US" sz="1800" dirty="0">
                <a:hlinkClick r:id="rId3"/>
              </a:rPr>
              <a:t>https://community.dynamics.com/blogs/post/?postid=e8191175-06ea-4862-aade-dc68fff0bdf1</a:t>
            </a:r>
            <a:endParaRPr lang="en-US" sz="1800" dirty="0"/>
          </a:p>
          <a:p>
            <a:r>
              <a:rPr lang="en-US" sz="1800" dirty="0"/>
              <a:t>Pay check city Paycheck Calculator: </a:t>
            </a:r>
            <a:r>
              <a:rPr lang="en-US" sz="1800" dirty="0">
                <a:hlinkClick r:id="rId4"/>
              </a:rPr>
              <a:t>www.paycheckcity.com/calculator/netpay/us/alabama/calculator.html</a:t>
            </a:r>
            <a:r>
              <a:rPr lang="en-US" sz="1800" dirty="0"/>
              <a:t> </a:t>
            </a:r>
          </a:p>
          <a:p>
            <a:r>
              <a:rPr lang="en-US" sz="1800" dirty="0"/>
              <a:t>Integrity Data 3</a:t>
            </a:r>
            <a:r>
              <a:rPr lang="en-US" sz="1800" baseline="30000" dirty="0"/>
              <a:t>rd</a:t>
            </a:r>
            <a:r>
              <a:rPr lang="en-US" sz="1800" dirty="0"/>
              <a:t> Party Add on: </a:t>
            </a:r>
            <a:r>
              <a:rPr lang="en-US" sz="1800" b="1" dirty="0">
                <a:hlinkClick r:id="rId5"/>
              </a:rPr>
              <a:t>Gross-Up Payroll Calculator &amp; Paycheck “What If”</a:t>
            </a:r>
            <a:endParaRPr lang="en-US" sz="1800" b="1" dirty="0"/>
          </a:p>
          <a:p>
            <a:endParaRPr lang="en-US" sz="1800" dirty="0"/>
          </a:p>
        </p:txBody>
      </p:sp>
    </p:spTree>
    <p:extLst>
      <p:ext uri="{BB962C8B-B14F-4D97-AF65-F5344CB8AC3E}">
        <p14:creationId xmlns:p14="http://schemas.microsoft.com/office/powerpoint/2010/main" val="188124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370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02C7D1-5CAB-3231-D9EB-D98E820F10FC}"/>
              </a:ext>
            </a:extLst>
          </p:cNvPr>
          <p:cNvSpPr/>
          <p:nvPr/>
        </p:nvSpPr>
        <p:spPr bwMode="auto">
          <a:xfrm>
            <a:off x="1" y="487"/>
            <a:ext cx="12192000" cy="6857027"/>
          </a:xfrm>
          <a:prstGeom prst="rect">
            <a:avLst/>
          </a:prstGeom>
          <a:solidFill>
            <a:schemeClr val="accent2">
              <a:alpha val="62316"/>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Box 3">
            <a:extLst>
              <a:ext uri="{FF2B5EF4-FFF2-40B4-BE49-F238E27FC236}">
                <a16:creationId xmlns:a16="http://schemas.microsoft.com/office/drawing/2014/main" id="{42712E4A-C4AB-5C53-E90C-010686EB0BDF}"/>
              </a:ext>
            </a:extLst>
          </p:cNvPr>
          <p:cNvSpPr txBox="1">
            <a:spLocks noChangeArrowheads="1"/>
          </p:cNvSpPr>
          <p:nvPr/>
        </p:nvSpPr>
        <p:spPr bwMode="blackWhite">
          <a:xfrm>
            <a:off x="269239" y="6342381"/>
            <a:ext cx="11653522" cy="395261"/>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pic>
        <p:nvPicPr>
          <p:cNvPr id="6" name="Picture 5">
            <a:extLst>
              <a:ext uri="{FF2B5EF4-FFF2-40B4-BE49-F238E27FC236}">
                <a16:creationId xmlns:a16="http://schemas.microsoft.com/office/drawing/2014/main" id="{A3CBF911-2A9C-2643-6C42-D2B79AB682F8}"/>
              </a:ext>
            </a:extLst>
          </p:cNvPr>
          <p:cNvPicPr>
            <a:picLocks noChangeAspect="1"/>
          </p:cNvPicPr>
          <p:nvPr/>
        </p:nvPicPr>
        <p:blipFill>
          <a:blip r:embed="rId2"/>
          <a:stretch>
            <a:fillRect/>
          </a:stretch>
        </p:blipFill>
        <p:spPr>
          <a:xfrm>
            <a:off x="2089771" y="2101685"/>
            <a:ext cx="8012459" cy="1855101"/>
          </a:xfrm>
          <a:prstGeom prst="rect">
            <a:avLst/>
          </a:prstGeom>
        </p:spPr>
      </p:pic>
      <p:sp>
        <p:nvSpPr>
          <p:cNvPr id="5" name="TextBox 4">
            <a:extLst>
              <a:ext uri="{FF2B5EF4-FFF2-40B4-BE49-F238E27FC236}">
                <a16:creationId xmlns:a16="http://schemas.microsoft.com/office/drawing/2014/main" id="{B297AB78-15B3-EFD1-6C3C-A72E3D0B6B41}"/>
              </a:ext>
            </a:extLst>
          </p:cNvPr>
          <p:cNvSpPr txBox="1"/>
          <p:nvPr/>
        </p:nvSpPr>
        <p:spPr>
          <a:xfrm>
            <a:off x="3694314" y="3830228"/>
            <a:ext cx="6050868" cy="805568"/>
          </a:xfrm>
          <a:prstGeom prst="rect">
            <a:avLst/>
          </a:prstGeom>
          <a:noFill/>
        </p:spPr>
        <p:txBody>
          <a:bodyPr wrap="square" lIns="179285" tIns="143428" rIns="179285" bIns="143428" rtlCol="0" anchor="t">
            <a:spAutoFit/>
          </a:bodyPr>
          <a:lstStyle/>
          <a:p>
            <a:pPr>
              <a:lnSpc>
                <a:spcPct val="90000"/>
              </a:lnSpc>
              <a:spcAft>
                <a:spcPts val="588"/>
              </a:spcAft>
            </a:pPr>
            <a:r>
              <a:rPr lang="en-US" sz="3725" dirty="0">
                <a:latin typeface="segoe ui black"/>
                <a:ea typeface="segoe ui black"/>
                <a:cs typeface="Poppins SemiBold"/>
              </a:rPr>
              <a:t>DYNAMICS GP</a:t>
            </a:r>
            <a:endParaRPr lang="en-US" sz="1765" dirty="0"/>
          </a:p>
        </p:txBody>
      </p:sp>
    </p:spTree>
    <p:extLst>
      <p:ext uri="{BB962C8B-B14F-4D97-AF65-F5344CB8AC3E}">
        <p14:creationId xmlns:p14="http://schemas.microsoft.com/office/powerpoint/2010/main" val="38160994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0875-1A7C-3F17-2AE8-9D0D95A5C993}"/>
              </a:ext>
            </a:extLst>
          </p:cNvPr>
          <p:cNvSpPr>
            <a:spLocks noGrp="1"/>
          </p:cNvSpPr>
          <p:nvPr>
            <p:ph type="title"/>
          </p:nvPr>
        </p:nvSpPr>
        <p:spPr>
          <a:xfrm>
            <a:off x="717606" y="546847"/>
            <a:ext cx="10756788" cy="698347"/>
          </a:xfrm>
        </p:spPr>
        <p:txBody>
          <a:bodyPr/>
          <a:lstStyle/>
          <a:p>
            <a:r>
              <a:rPr lang="en-US" dirty="0"/>
              <a:t>Including but not limited to…</a:t>
            </a:r>
          </a:p>
        </p:txBody>
      </p:sp>
      <p:graphicFrame>
        <p:nvGraphicFramePr>
          <p:cNvPr id="6" name="Table 5">
            <a:extLst>
              <a:ext uri="{FF2B5EF4-FFF2-40B4-BE49-F238E27FC236}">
                <a16:creationId xmlns:a16="http://schemas.microsoft.com/office/drawing/2014/main" id="{78B9D8F5-6B62-7083-89C8-60ACABBAFBA8}"/>
              </a:ext>
            </a:extLst>
          </p:cNvPr>
          <p:cNvGraphicFramePr>
            <a:graphicFrameLocks noGrp="1"/>
          </p:cNvGraphicFramePr>
          <p:nvPr>
            <p:extLst>
              <p:ext uri="{D42A27DB-BD31-4B8C-83A1-F6EECF244321}">
                <p14:modId xmlns:p14="http://schemas.microsoft.com/office/powerpoint/2010/main" val="3797143626"/>
              </p:ext>
            </p:extLst>
          </p:nvPr>
        </p:nvGraphicFramePr>
        <p:xfrm>
          <a:off x="268941" y="1449115"/>
          <a:ext cx="11689978" cy="4862038"/>
        </p:xfrm>
        <a:graphic>
          <a:graphicData uri="http://schemas.openxmlformats.org/drawingml/2006/table">
            <a:tbl>
              <a:tblPr firstRow="1" bandRow="1">
                <a:tableStyleId>{5C22544A-7EE6-4342-B048-85BDC9FD1C3A}</a:tableStyleId>
              </a:tblPr>
              <a:tblGrid>
                <a:gridCol w="2581727">
                  <a:extLst>
                    <a:ext uri="{9D8B030D-6E8A-4147-A177-3AD203B41FA5}">
                      <a16:colId xmlns:a16="http://schemas.microsoft.com/office/drawing/2014/main" val="2307849113"/>
                    </a:ext>
                  </a:extLst>
                </a:gridCol>
                <a:gridCol w="6157213">
                  <a:extLst>
                    <a:ext uri="{9D8B030D-6E8A-4147-A177-3AD203B41FA5}">
                      <a16:colId xmlns:a16="http://schemas.microsoft.com/office/drawing/2014/main" val="3114700498"/>
                    </a:ext>
                  </a:extLst>
                </a:gridCol>
                <a:gridCol w="2951038">
                  <a:extLst>
                    <a:ext uri="{9D8B030D-6E8A-4147-A177-3AD203B41FA5}">
                      <a16:colId xmlns:a16="http://schemas.microsoft.com/office/drawing/2014/main" val="3888895198"/>
                    </a:ext>
                  </a:extLst>
                </a:gridCol>
              </a:tblGrid>
              <a:tr h="456943">
                <a:tc>
                  <a:txBody>
                    <a:bodyPr/>
                    <a:lstStyle/>
                    <a:p>
                      <a:pPr algn="ctr"/>
                      <a:r>
                        <a:rPr lang="en-US" sz="2000" dirty="0"/>
                        <a:t>Error</a:t>
                      </a:r>
                    </a:p>
                  </a:txBody>
                  <a:tcPr/>
                </a:tc>
                <a:tc>
                  <a:txBody>
                    <a:bodyPr/>
                    <a:lstStyle/>
                    <a:p>
                      <a:pPr algn="ctr"/>
                      <a:r>
                        <a:rPr lang="en-US" sz="2000" dirty="0"/>
                        <a:t>Likely Cause</a:t>
                      </a:r>
                    </a:p>
                  </a:txBody>
                  <a:tcPr/>
                </a:tc>
                <a:tc>
                  <a:txBody>
                    <a:bodyPr/>
                    <a:lstStyle/>
                    <a:p>
                      <a:pPr algn="ctr"/>
                      <a:r>
                        <a:rPr lang="en-US" sz="2000" dirty="0"/>
                        <a:t>Result</a:t>
                      </a:r>
                    </a:p>
                  </a:txBody>
                  <a:tcPr/>
                </a:tc>
                <a:extLst>
                  <a:ext uri="{0D108BD9-81ED-4DB2-BD59-A6C34878D82A}">
                    <a16:rowId xmlns:a16="http://schemas.microsoft.com/office/drawing/2014/main" val="1461793609"/>
                  </a:ext>
                </a:extLst>
              </a:tr>
              <a:tr h="861866">
                <a:tc>
                  <a:txBody>
                    <a:bodyPr/>
                    <a:lstStyle/>
                    <a:p>
                      <a:pPr>
                        <a:buNone/>
                      </a:pPr>
                      <a:r>
                        <a:rPr lang="en-US" sz="1600" b="0" dirty="0"/>
                        <a:t>Incorrect Deductions or Benefit Amounts</a:t>
                      </a:r>
                    </a:p>
                  </a:txBody>
                  <a:tcPr anchor="ctr"/>
                </a:tc>
                <a:tc>
                  <a:txBody>
                    <a:bodyPr/>
                    <a:lstStyle/>
                    <a:p>
                      <a:r>
                        <a:rPr lang="en-US" sz="1600" dirty="0"/>
                        <a:t>Wrong calculation method assigned (percent vs. fixed amount); pre-tax/post-tax flag misconfigured; limits or maximums set incorrectly</a:t>
                      </a:r>
                    </a:p>
                  </a:txBody>
                  <a:tcPr anchor="ctr"/>
                </a:tc>
                <a:tc>
                  <a:txBody>
                    <a:bodyPr/>
                    <a:lstStyle/>
                    <a:p>
                      <a:r>
                        <a:rPr lang="en-US" sz="1600" dirty="0"/>
                        <a:t>Direct impact on net pay and tax withholding</a:t>
                      </a:r>
                    </a:p>
                  </a:txBody>
                  <a:tcPr anchor="ctr"/>
                </a:tc>
                <a:extLst>
                  <a:ext uri="{0D108BD9-81ED-4DB2-BD59-A6C34878D82A}">
                    <a16:rowId xmlns:a16="http://schemas.microsoft.com/office/drawing/2014/main" val="4021039428"/>
                  </a:ext>
                </a:extLst>
              </a:tr>
              <a:tr h="606499">
                <a:tc>
                  <a:txBody>
                    <a:bodyPr/>
                    <a:lstStyle/>
                    <a:p>
                      <a:r>
                        <a:rPr lang="en-US" sz="1600" dirty="0"/>
                        <a:t>Federal Tax Withholding Errors</a:t>
                      </a:r>
                    </a:p>
                  </a:txBody>
                  <a:tcPr anchor="ctr"/>
                </a:tc>
                <a:tc>
                  <a:txBody>
                    <a:bodyPr/>
                    <a:lstStyle/>
                    <a:p>
                      <a:r>
                        <a:rPr lang="en-US" sz="1600" dirty="0"/>
                        <a:t>Outdated tax tables; incorrect W-4 settings; supplemental wages not taxed using correct method.</a:t>
                      </a:r>
                    </a:p>
                  </a:txBody>
                  <a:tcPr anchor="ctr"/>
                </a:tc>
                <a:tc>
                  <a:txBody>
                    <a:bodyPr/>
                    <a:lstStyle/>
                    <a:p>
                      <a:r>
                        <a:rPr lang="en-US" sz="1600" dirty="0"/>
                        <a:t>IRS compliance risk and large discrepancies in employee tax</a:t>
                      </a:r>
                    </a:p>
                  </a:txBody>
                  <a:tcPr anchor="ctr"/>
                </a:tc>
                <a:extLst>
                  <a:ext uri="{0D108BD9-81ED-4DB2-BD59-A6C34878D82A}">
                    <a16:rowId xmlns:a16="http://schemas.microsoft.com/office/drawing/2014/main" val="1989440811"/>
                  </a:ext>
                </a:extLst>
              </a:tr>
              <a:tr h="606499">
                <a:tc>
                  <a:txBody>
                    <a:bodyPr/>
                    <a:lstStyle/>
                    <a:p>
                      <a:r>
                        <a:rPr lang="en-US" sz="1600" dirty="0"/>
                        <a:t>Overtime Rate Miscalculation</a:t>
                      </a:r>
                    </a:p>
                  </a:txBody>
                  <a:tcPr anchor="ctr"/>
                </a:tc>
                <a:tc>
                  <a:txBody>
                    <a:bodyPr/>
                    <a:lstStyle/>
                    <a:p>
                      <a:r>
                        <a:rPr lang="en-US" sz="1600" dirty="0"/>
                        <a:t>Overtime pay code not linked to correct calculation formula or base rate; blended rate errors for multiple pay rates.</a:t>
                      </a:r>
                    </a:p>
                  </a:txBody>
                  <a:tcPr anchor="ctr"/>
                </a:tc>
                <a:tc>
                  <a:txBody>
                    <a:bodyPr/>
                    <a:lstStyle/>
                    <a:p>
                      <a:r>
                        <a:rPr lang="en-US" sz="1600" dirty="0"/>
                        <a:t>Can result in DOL compliance issues</a:t>
                      </a:r>
                    </a:p>
                  </a:txBody>
                  <a:tcPr anchor="ctr"/>
                </a:tc>
                <a:extLst>
                  <a:ext uri="{0D108BD9-81ED-4DB2-BD59-A6C34878D82A}">
                    <a16:rowId xmlns:a16="http://schemas.microsoft.com/office/drawing/2014/main" val="3188502896"/>
                  </a:ext>
                </a:extLst>
              </a:tr>
              <a:tr h="861866">
                <a:tc>
                  <a:txBody>
                    <a:bodyPr/>
                    <a:lstStyle/>
                    <a:p>
                      <a:r>
                        <a:rPr lang="en-US" sz="1600" dirty="0"/>
                        <a:t>YTD Accrual </a:t>
                      </a:r>
                      <a:br>
                        <a:rPr lang="en-US" sz="1600" dirty="0"/>
                      </a:br>
                      <a:r>
                        <a:rPr lang="en-US" sz="1600" dirty="0"/>
                        <a:t>Discrepancies</a:t>
                      </a:r>
                    </a:p>
                  </a:txBody>
                  <a:tcPr anchor="ctr"/>
                </a:tc>
                <a:tc>
                  <a:txBody>
                    <a:bodyPr/>
                    <a:lstStyle/>
                    <a:p>
                      <a:r>
                        <a:rPr lang="en-US" sz="1600" dirty="0"/>
                        <a:t>Incorrect YTD carry-forward during year-end close; manual edits to payroll history not reflected in accrual tables; beginning balances entered incorrectly.</a:t>
                      </a:r>
                    </a:p>
                  </a:txBody>
                  <a:tcPr anchor="ctr"/>
                </a:tc>
                <a:tc>
                  <a:txBody>
                    <a:bodyPr/>
                    <a:lstStyle/>
                    <a:p>
                      <a:r>
                        <a:rPr lang="en-US" sz="1600" dirty="0"/>
                        <a:t>Can cause incorrect leave balances and payout errors</a:t>
                      </a:r>
                    </a:p>
                  </a:txBody>
                  <a:tcPr anchor="ctr"/>
                </a:tc>
                <a:extLst>
                  <a:ext uri="{0D108BD9-81ED-4DB2-BD59-A6C34878D82A}">
                    <a16:rowId xmlns:a16="http://schemas.microsoft.com/office/drawing/2014/main" val="156709791"/>
                  </a:ext>
                </a:extLst>
              </a:tr>
              <a:tr h="606499">
                <a:tc>
                  <a:txBody>
                    <a:bodyPr/>
                    <a:lstStyle/>
                    <a:p>
                      <a:r>
                        <a:rPr lang="en-US" sz="1600" dirty="0"/>
                        <a:t>Garnishment/Child Support Miscalculations</a:t>
                      </a:r>
                    </a:p>
                  </a:txBody>
                  <a:tcPr anchor="ctr"/>
                </a:tc>
                <a:tc>
                  <a:txBody>
                    <a:bodyPr/>
                    <a:lstStyle/>
                    <a:p>
                      <a:r>
                        <a:rPr lang="en-US" sz="1600" dirty="0"/>
                        <a:t>Incorrect calculation priority; pre/post-tax application error; limits not respected.</a:t>
                      </a:r>
                    </a:p>
                  </a:txBody>
                  <a:tcPr anchor="ctr"/>
                </a:tc>
                <a:tc>
                  <a:txBody>
                    <a:bodyPr/>
                    <a:lstStyle/>
                    <a:p>
                      <a:r>
                        <a:rPr lang="en-US" sz="1600" dirty="0"/>
                        <a:t>Legal compliance risk and employee impact</a:t>
                      </a:r>
                    </a:p>
                  </a:txBody>
                  <a:tcPr anchor="ctr"/>
                </a:tc>
                <a:extLst>
                  <a:ext uri="{0D108BD9-81ED-4DB2-BD59-A6C34878D82A}">
                    <a16:rowId xmlns:a16="http://schemas.microsoft.com/office/drawing/2014/main" val="2874305339"/>
                  </a:ext>
                </a:extLst>
              </a:tr>
              <a:tr h="861866">
                <a:tc>
                  <a:txBody>
                    <a:bodyPr/>
                    <a:lstStyle/>
                    <a:p>
                      <a:r>
                        <a:rPr lang="en-US" sz="1600" dirty="0"/>
                        <a:t>Missing or Misassigned Taxable Flags</a:t>
                      </a:r>
                    </a:p>
                  </a:txBody>
                  <a:tcPr anchor="ctr"/>
                </a:tc>
                <a:tc>
                  <a:txBody>
                    <a:bodyPr/>
                    <a:lstStyle/>
                    <a:p>
                      <a:r>
                        <a:rPr lang="en-US" sz="1600" dirty="0"/>
                        <a:t>Deduction/benefit code set incorrectly as taxable or non-taxable; pay code not mapped properly to federal/state tax tables.</a:t>
                      </a:r>
                    </a:p>
                  </a:txBody>
                  <a:tcPr anchor="ctr"/>
                </a:tc>
                <a:tc>
                  <a:txBody>
                    <a:bodyPr/>
                    <a:lstStyle/>
                    <a:p>
                      <a:r>
                        <a:rPr lang="en-US" sz="1600" dirty="0"/>
                        <a:t>Can cause under/over withholding and compliance issues</a:t>
                      </a:r>
                    </a:p>
                  </a:txBody>
                  <a:tcPr anchor="ctr"/>
                </a:tc>
                <a:extLst>
                  <a:ext uri="{0D108BD9-81ED-4DB2-BD59-A6C34878D82A}">
                    <a16:rowId xmlns:a16="http://schemas.microsoft.com/office/drawing/2014/main" val="2756204835"/>
                  </a:ext>
                </a:extLst>
              </a:tr>
            </a:tbl>
          </a:graphicData>
        </a:graphic>
      </p:graphicFrame>
    </p:spTree>
    <p:extLst>
      <p:ext uri="{BB962C8B-B14F-4D97-AF65-F5344CB8AC3E}">
        <p14:creationId xmlns:p14="http://schemas.microsoft.com/office/powerpoint/2010/main" val="36408322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932A-1475-584E-FEB9-DC49773E526B}"/>
              </a:ext>
            </a:extLst>
          </p:cNvPr>
          <p:cNvSpPr>
            <a:spLocks noGrp="1"/>
          </p:cNvSpPr>
          <p:nvPr>
            <p:ph type="title"/>
          </p:nvPr>
        </p:nvSpPr>
        <p:spPr/>
        <p:txBody>
          <a:bodyPr/>
          <a:lstStyle/>
          <a:p>
            <a:r>
              <a:rPr lang="en-US" dirty="0"/>
              <a:t>Comon Denominator</a:t>
            </a:r>
          </a:p>
        </p:txBody>
      </p:sp>
      <p:sp>
        <p:nvSpPr>
          <p:cNvPr id="3" name="Content Placeholder 2">
            <a:extLst>
              <a:ext uri="{FF2B5EF4-FFF2-40B4-BE49-F238E27FC236}">
                <a16:creationId xmlns:a16="http://schemas.microsoft.com/office/drawing/2014/main" id="{B65A49ED-7BD4-0F8E-9FF9-494499C47260}"/>
              </a:ext>
            </a:extLst>
          </p:cNvPr>
          <p:cNvSpPr>
            <a:spLocks noGrp="1"/>
          </p:cNvSpPr>
          <p:nvPr>
            <p:ph idx="1"/>
          </p:nvPr>
        </p:nvSpPr>
        <p:spPr/>
        <p:txBody>
          <a:bodyPr anchor="ctr"/>
          <a:lstStyle/>
          <a:p>
            <a:pPr marL="0" indent="0">
              <a:buNone/>
            </a:pPr>
            <a:r>
              <a:rPr lang="en-US" dirty="0"/>
              <a:t>Most payroll calculation errors in Dynamics GP share a common root cause: </a:t>
            </a:r>
          </a:p>
          <a:p>
            <a:pPr marL="0" indent="0">
              <a:buNone/>
            </a:pPr>
            <a:endParaRPr lang="en-US" dirty="0"/>
          </a:p>
          <a:p>
            <a:pPr marL="0" indent="0">
              <a:buNone/>
            </a:pPr>
            <a:r>
              <a:rPr lang="en-US" dirty="0"/>
              <a:t>Incorrect or incomplete </a:t>
            </a:r>
            <a:r>
              <a:rPr lang="en-US" b="1" dirty="0">
                <a:solidFill>
                  <a:schemeClr val="accent3"/>
                </a:solidFill>
              </a:rPr>
              <a:t>setup configuration</a:t>
            </a:r>
            <a:r>
              <a:rPr lang="en-US" dirty="0"/>
              <a:t>.</a:t>
            </a:r>
          </a:p>
        </p:txBody>
      </p:sp>
    </p:spTree>
    <p:extLst>
      <p:ext uri="{BB962C8B-B14F-4D97-AF65-F5344CB8AC3E}">
        <p14:creationId xmlns:p14="http://schemas.microsoft.com/office/powerpoint/2010/main" val="16892334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8A7FE7-3A7E-4297-9DF0-A13AA0F5DB82}"/>
              </a:ext>
            </a:extLst>
          </p:cNvPr>
          <p:cNvSpPr>
            <a:spLocks noGrp="1"/>
          </p:cNvSpPr>
          <p:nvPr>
            <p:ph type="title"/>
          </p:nvPr>
        </p:nvSpPr>
        <p:spPr>
          <a:xfrm>
            <a:off x="591944" y="2980724"/>
            <a:ext cx="5109609" cy="896552"/>
          </a:xfrm>
        </p:spPr>
        <p:txBody>
          <a:bodyPr/>
          <a:lstStyle/>
          <a:p>
            <a:r>
              <a:rPr lang="en-US" dirty="0"/>
              <a:t>Pay Attention to These Setup Fields</a:t>
            </a:r>
          </a:p>
        </p:txBody>
      </p:sp>
    </p:spTree>
    <p:extLst>
      <p:ext uri="{BB962C8B-B14F-4D97-AF65-F5344CB8AC3E}">
        <p14:creationId xmlns:p14="http://schemas.microsoft.com/office/powerpoint/2010/main" val="13938847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F45A-2CC4-0304-797E-C3DE0AEFD22C}"/>
              </a:ext>
            </a:extLst>
          </p:cNvPr>
          <p:cNvSpPr>
            <a:spLocks noGrp="1"/>
          </p:cNvSpPr>
          <p:nvPr>
            <p:ph type="title"/>
          </p:nvPr>
        </p:nvSpPr>
        <p:spPr>
          <a:xfrm>
            <a:off x="426993" y="804557"/>
            <a:ext cx="11047555" cy="698347"/>
          </a:xfrm>
        </p:spPr>
        <p:txBody>
          <a:bodyPr/>
          <a:lstStyle/>
          <a:p>
            <a:r>
              <a:rPr lang="en-US" dirty="0"/>
              <a:t>Setup: Pay Codes, </a:t>
            </a:r>
            <a:br>
              <a:rPr lang="en-US" dirty="0"/>
            </a:br>
            <a:r>
              <a:rPr lang="en-US" dirty="0"/>
              <a:t>Benefits, and Deductions</a:t>
            </a:r>
          </a:p>
        </p:txBody>
      </p:sp>
      <p:sp>
        <p:nvSpPr>
          <p:cNvPr id="8" name="Text Placeholder 7">
            <a:extLst>
              <a:ext uri="{FF2B5EF4-FFF2-40B4-BE49-F238E27FC236}">
                <a16:creationId xmlns:a16="http://schemas.microsoft.com/office/drawing/2014/main" id="{BD2224D3-EBEE-3674-019B-75AE169EB2C4}"/>
              </a:ext>
            </a:extLst>
          </p:cNvPr>
          <p:cNvSpPr>
            <a:spLocks noGrp="1"/>
          </p:cNvSpPr>
          <p:nvPr>
            <p:ph type="body" sz="quarter" idx="10"/>
          </p:nvPr>
        </p:nvSpPr>
        <p:spPr>
          <a:xfrm>
            <a:off x="572222" y="2043953"/>
            <a:ext cx="5792719" cy="4501853"/>
          </a:xfrm>
        </p:spPr>
        <p:txBody>
          <a:bodyPr/>
          <a:lstStyle/>
          <a:p>
            <a:pPr fontAlgn="base"/>
            <a:r>
              <a:rPr lang="en-US" sz="2800" b="1" dirty="0">
                <a:solidFill>
                  <a:schemeClr val="accent1"/>
                </a:solidFill>
              </a:rPr>
              <a:t>Subject to Taxes: </a:t>
            </a:r>
          </a:p>
          <a:p>
            <a:pPr fontAlgn="base"/>
            <a:r>
              <a:rPr lang="en-US" sz="2400" dirty="0"/>
              <a:t>By default, benefits are not included in taxable wages unless one or more of these boxes is selected. </a:t>
            </a:r>
          </a:p>
          <a:p>
            <a:endParaRPr lang="en-US" sz="1800" dirty="0"/>
          </a:p>
          <a:p>
            <a:endParaRPr lang="en-US" sz="1800" dirty="0"/>
          </a:p>
        </p:txBody>
      </p:sp>
      <p:pic>
        <p:nvPicPr>
          <p:cNvPr id="12" name="Picture 11">
            <a:extLst>
              <a:ext uri="{FF2B5EF4-FFF2-40B4-BE49-F238E27FC236}">
                <a16:creationId xmlns:a16="http://schemas.microsoft.com/office/drawing/2014/main" id="{9C249A17-0275-A750-EBA4-96EC55CE8F6C}"/>
              </a:ext>
            </a:extLst>
          </p:cNvPr>
          <p:cNvPicPr>
            <a:picLocks noChangeAspect="1"/>
          </p:cNvPicPr>
          <p:nvPr/>
        </p:nvPicPr>
        <p:blipFill>
          <a:blip r:embed="rId2"/>
          <a:stretch>
            <a:fillRect/>
          </a:stretch>
        </p:blipFill>
        <p:spPr>
          <a:xfrm>
            <a:off x="6594110" y="2043953"/>
            <a:ext cx="5368865" cy="1365500"/>
          </a:xfrm>
          <a:prstGeom prst="rect">
            <a:avLst/>
          </a:prstGeom>
        </p:spPr>
      </p:pic>
      <p:sp>
        <p:nvSpPr>
          <p:cNvPr id="4" name="TextBox 3">
            <a:extLst>
              <a:ext uri="{FF2B5EF4-FFF2-40B4-BE49-F238E27FC236}">
                <a16:creationId xmlns:a16="http://schemas.microsoft.com/office/drawing/2014/main" id="{55E1286A-357A-CE6F-B597-3D910A4E347D}"/>
              </a:ext>
            </a:extLst>
          </p:cNvPr>
          <p:cNvSpPr txBox="1"/>
          <p:nvPr/>
        </p:nvSpPr>
        <p:spPr>
          <a:xfrm>
            <a:off x="762000" y="3841791"/>
            <a:ext cx="5190565" cy="2816156"/>
          </a:xfrm>
          <a:prstGeom prst="rect">
            <a:avLst/>
          </a:prstGeom>
          <a:noFill/>
        </p:spPr>
        <p:txBody>
          <a:bodyPr wrap="square" numCol="1">
            <a:spAutoFit/>
          </a:bodyPr>
          <a:lstStyle/>
          <a:p>
            <a:pPr marL="233363" indent="-233363" fontAlgn="base">
              <a:spcAft>
                <a:spcPts val="600"/>
              </a:spcAft>
            </a:pPr>
            <a:r>
              <a:rPr lang="en-US" sz="1800" b="1" dirty="0">
                <a:solidFill>
                  <a:schemeClr val="accent1"/>
                </a:solidFill>
              </a:rPr>
              <a:t>1. Federal: </a:t>
            </a:r>
            <a:r>
              <a:rPr lang="en-US" sz="1800" dirty="0"/>
              <a:t>Federal income tax will be withheld from this amount in box 1 of the W-2.</a:t>
            </a:r>
          </a:p>
          <a:p>
            <a:pPr marL="233363" lvl="1" indent="-233363" fontAlgn="base">
              <a:spcAft>
                <a:spcPts val="600"/>
              </a:spcAft>
            </a:pPr>
            <a:r>
              <a:rPr lang="en-US" sz="1800" b="1" dirty="0">
                <a:solidFill>
                  <a:schemeClr val="accent1"/>
                </a:solidFill>
              </a:rPr>
              <a:t>2. FICA Soc Sec: </a:t>
            </a:r>
            <a:r>
              <a:rPr lang="en-US" sz="1800" dirty="0"/>
              <a:t>Social security tax will be withheld from this amount in box 3 of the W-2.</a:t>
            </a:r>
          </a:p>
          <a:p>
            <a:pPr marL="233363" lvl="1" indent="-233363" fontAlgn="base">
              <a:spcAft>
                <a:spcPts val="600"/>
              </a:spcAft>
            </a:pPr>
            <a:r>
              <a:rPr lang="en-US" sz="1800" b="1" dirty="0">
                <a:solidFill>
                  <a:schemeClr val="accent1"/>
                </a:solidFill>
              </a:rPr>
              <a:t>3. FICA Medicare: </a:t>
            </a:r>
            <a:r>
              <a:rPr lang="en-US" sz="1800" dirty="0"/>
              <a:t>Medicare tax will be withheld from this amount in box 5 of the W-2.</a:t>
            </a:r>
          </a:p>
          <a:p>
            <a:pPr marL="233363" lvl="1" indent="-233363" fontAlgn="base">
              <a:spcAft>
                <a:spcPts val="600"/>
              </a:spcAft>
            </a:pPr>
            <a:r>
              <a:rPr lang="en-US" sz="1800" b="1" dirty="0">
                <a:solidFill>
                  <a:schemeClr val="accent1"/>
                </a:solidFill>
              </a:rPr>
              <a:t>4. State: </a:t>
            </a:r>
            <a:r>
              <a:rPr lang="en-US" sz="1800" dirty="0"/>
              <a:t>State income tax will be withheld from this amount in box 16 of the W-2. </a:t>
            </a:r>
            <a:br>
              <a:rPr lang="en-US" sz="1800" dirty="0"/>
            </a:br>
            <a:endParaRPr lang="en-US" sz="1800" dirty="0"/>
          </a:p>
        </p:txBody>
      </p:sp>
      <p:sp>
        <p:nvSpPr>
          <p:cNvPr id="5" name="TextBox 4">
            <a:extLst>
              <a:ext uri="{FF2B5EF4-FFF2-40B4-BE49-F238E27FC236}">
                <a16:creationId xmlns:a16="http://schemas.microsoft.com/office/drawing/2014/main" id="{16DEDA98-A5B9-2194-42E6-03158860285A}"/>
              </a:ext>
            </a:extLst>
          </p:cNvPr>
          <p:cNvSpPr txBox="1"/>
          <p:nvPr/>
        </p:nvSpPr>
        <p:spPr>
          <a:xfrm>
            <a:off x="6283983" y="3841790"/>
            <a:ext cx="5678992" cy="2462213"/>
          </a:xfrm>
          <a:prstGeom prst="rect">
            <a:avLst/>
          </a:prstGeom>
          <a:noFill/>
        </p:spPr>
        <p:txBody>
          <a:bodyPr wrap="square" numCol="1">
            <a:spAutoFit/>
          </a:bodyPr>
          <a:lstStyle/>
          <a:p>
            <a:pPr marL="233363" indent="-233363" fontAlgn="base">
              <a:spcAft>
                <a:spcPts val="600"/>
              </a:spcAft>
            </a:pPr>
            <a:r>
              <a:rPr lang="en-US" b="1" dirty="0">
                <a:solidFill>
                  <a:schemeClr val="accent1"/>
                </a:solidFill>
              </a:rPr>
              <a:t>5</a:t>
            </a:r>
            <a:r>
              <a:rPr lang="en-US" sz="1800" b="1" dirty="0">
                <a:solidFill>
                  <a:schemeClr val="accent1"/>
                </a:solidFill>
              </a:rPr>
              <a:t>. Local: </a:t>
            </a:r>
            <a:r>
              <a:rPr lang="en-US" sz="1800" dirty="0"/>
              <a:t>Local income tax will be included in box 18 of the W-2.</a:t>
            </a:r>
          </a:p>
          <a:p>
            <a:pPr marL="233363" lvl="1" indent="-233363" fontAlgn="base">
              <a:spcAft>
                <a:spcPts val="600"/>
              </a:spcAft>
            </a:pPr>
            <a:r>
              <a:rPr lang="en-US" sz="1800" b="1" dirty="0">
                <a:solidFill>
                  <a:schemeClr val="accent1"/>
                </a:solidFill>
              </a:rPr>
              <a:t>6. FUTA: </a:t>
            </a:r>
            <a:r>
              <a:rPr lang="en-US" sz="1800" dirty="0"/>
              <a:t>the benefit will be included in taxable wages for Federal Unemployment purposes. Federal unemployment tax will be accrued on this amount.</a:t>
            </a:r>
          </a:p>
          <a:p>
            <a:pPr marL="233363" lvl="1" indent="-233363" fontAlgn="base">
              <a:spcAft>
                <a:spcPts val="600"/>
              </a:spcAft>
            </a:pPr>
            <a:r>
              <a:rPr lang="en-US" sz="1800" b="1" dirty="0">
                <a:solidFill>
                  <a:schemeClr val="accent1"/>
                </a:solidFill>
              </a:rPr>
              <a:t>7. SUTA: </a:t>
            </a:r>
            <a:r>
              <a:rPr lang="en-US" sz="1800" dirty="0"/>
              <a:t>the benefit will be included in taxable wages for State Unemployment purposes. State unemployment tax will be accrued on this amount.</a:t>
            </a:r>
          </a:p>
        </p:txBody>
      </p:sp>
    </p:spTree>
    <p:extLst>
      <p:ext uri="{BB962C8B-B14F-4D97-AF65-F5344CB8AC3E}">
        <p14:creationId xmlns:p14="http://schemas.microsoft.com/office/powerpoint/2010/main" val="34672686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01B7F-A56D-B8F0-AAA0-90FA0F6F2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03654-E6BB-EEF8-4C87-C2308EE8C08A}"/>
              </a:ext>
            </a:extLst>
          </p:cNvPr>
          <p:cNvSpPr>
            <a:spLocks noGrp="1"/>
          </p:cNvSpPr>
          <p:nvPr>
            <p:ph type="title"/>
          </p:nvPr>
        </p:nvSpPr>
        <p:spPr/>
        <p:txBody>
          <a:bodyPr/>
          <a:lstStyle/>
          <a:p>
            <a:r>
              <a:rPr lang="en-US" dirty="0"/>
              <a:t>Flat Tax Rates</a:t>
            </a:r>
          </a:p>
        </p:txBody>
      </p:sp>
      <p:sp>
        <p:nvSpPr>
          <p:cNvPr id="4" name="Text Placeholder 3">
            <a:extLst>
              <a:ext uri="{FF2B5EF4-FFF2-40B4-BE49-F238E27FC236}">
                <a16:creationId xmlns:a16="http://schemas.microsoft.com/office/drawing/2014/main" id="{6D56F49B-ABB5-F229-18DF-2F91EAC42994}"/>
              </a:ext>
            </a:extLst>
          </p:cNvPr>
          <p:cNvSpPr>
            <a:spLocks noGrp="1"/>
          </p:cNvSpPr>
          <p:nvPr>
            <p:ph type="body" sz="quarter" idx="11"/>
          </p:nvPr>
        </p:nvSpPr>
        <p:spPr>
          <a:xfrm>
            <a:off x="717760" y="1663327"/>
            <a:ext cx="5378549" cy="4109197"/>
          </a:xfrm>
        </p:spPr>
        <p:txBody>
          <a:bodyPr anchor="ctr"/>
          <a:lstStyle/>
          <a:p>
            <a:pPr marL="342900" indent="-342900" fontAlgn="base">
              <a:spcAft>
                <a:spcPts val="600"/>
              </a:spcAft>
              <a:buFont typeface="Arial" panose="020B0604020202020204" pitchFamily="34" charset="0"/>
              <a:buChar char="•"/>
            </a:pPr>
            <a:r>
              <a:rPr lang="en-US" sz="2400" dirty="0"/>
              <a:t>Overrides the Federal and State income tax withholding amounts as calculated by Microsoft Dynamics GP</a:t>
            </a:r>
          </a:p>
          <a:p>
            <a:pPr marL="342900" indent="-342900" fontAlgn="base">
              <a:spcAft>
                <a:spcPts val="600"/>
              </a:spcAft>
              <a:buFont typeface="Arial" panose="020B0604020202020204" pitchFamily="34" charset="0"/>
              <a:buChar char="•"/>
            </a:pPr>
            <a:r>
              <a:rPr lang="en-US" sz="2400" dirty="0"/>
              <a:t>Uses the tax tables during the ‘Calculate Checks’ process</a:t>
            </a:r>
          </a:p>
        </p:txBody>
      </p:sp>
      <p:pic>
        <p:nvPicPr>
          <p:cNvPr id="10" name="Picture 9">
            <a:extLst>
              <a:ext uri="{FF2B5EF4-FFF2-40B4-BE49-F238E27FC236}">
                <a16:creationId xmlns:a16="http://schemas.microsoft.com/office/drawing/2014/main" id="{830D2F2D-DAE6-227B-57B3-4B4DA7315342}"/>
              </a:ext>
            </a:extLst>
          </p:cNvPr>
          <p:cNvPicPr>
            <a:picLocks noChangeAspect="1"/>
          </p:cNvPicPr>
          <p:nvPr/>
        </p:nvPicPr>
        <p:blipFill>
          <a:blip r:embed="rId3"/>
          <a:stretch>
            <a:fillRect/>
          </a:stretch>
        </p:blipFill>
        <p:spPr>
          <a:xfrm>
            <a:off x="6522766" y="1449114"/>
            <a:ext cx="4951474" cy="4951625"/>
          </a:xfrm>
          <a:prstGeom prst="rect">
            <a:avLst/>
          </a:prstGeom>
        </p:spPr>
      </p:pic>
    </p:spTree>
    <p:extLst>
      <p:ext uri="{BB962C8B-B14F-4D97-AF65-F5344CB8AC3E}">
        <p14:creationId xmlns:p14="http://schemas.microsoft.com/office/powerpoint/2010/main" val="31173770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328B-733A-F3CF-95FE-03E35E741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18931-9372-1BD8-66D9-0EEB58ECCF69}"/>
              </a:ext>
            </a:extLst>
          </p:cNvPr>
          <p:cNvSpPr>
            <a:spLocks noGrp="1"/>
          </p:cNvSpPr>
          <p:nvPr>
            <p:ph type="title"/>
          </p:nvPr>
        </p:nvSpPr>
        <p:spPr/>
        <p:txBody>
          <a:bodyPr/>
          <a:lstStyle/>
          <a:p>
            <a:r>
              <a:rPr lang="en-US" dirty="0"/>
              <a:t>Report as Wages</a:t>
            </a:r>
          </a:p>
        </p:txBody>
      </p:sp>
      <p:sp>
        <p:nvSpPr>
          <p:cNvPr id="4" name="Text Placeholder 3">
            <a:extLst>
              <a:ext uri="{FF2B5EF4-FFF2-40B4-BE49-F238E27FC236}">
                <a16:creationId xmlns:a16="http://schemas.microsoft.com/office/drawing/2014/main" id="{FFC35750-B15D-2A56-892F-5E7DFF78F544}"/>
              </a:ext>
            </a:extLst>
          </p:cNvPr>
          <p:cNvSpPr>
            <a:spLocks noGrp="1"/>
          </p:cNvSpPr>
          <p:nvPr>
            <p:ph type="body" sz="quarter" idx="11"/>
          </p:nvPr>
        </p:nvSpPr>
        <p:spPr>
          <a:xfrm>
            <a:off x="717451" y="1609539"/>
            <a:ext cx="5378549" cy="4109197"/>
          </a:xfrm>
        </p:spPr>
        <p:txBody>
          <a:bodyPr/>
          <a:lstStyle/>
          <a:p>
            <a:pPr fontAlgn="ctr"/>
            <a:r>
              <a:rPr lang="en-US" sz="1800" b="1" dirty="0">
                <a:solidFill>
                  <a:schemeClr val="tx2"/>
                </a:solidFill>
              </a:rPr>
              <a:t>Business Expenses</a:t>
            </a:r>
            <a:br>
              <a:rPr lang="en-US" sz="1600" dirty="0"/>
            </a:br>
            <a:r>
              <a:rPr lang="en-US" sz="1600" dirty="0"/>
              <a:t>Reimbursements for expenses incurred by the employee on behalf of the company. </a:t>
            </a:r>
          </a:p>
          <a:p>
            <a:pPr fontAlgn="ctr"/>
            <a:r>
              <a:rPr lang="en-US" sz="1800" b="1" dirty="0">
                <a:solidFill>
                  <a:schemeClr val="tx2"/>
                </a:solidFill>
              </a:rPr>
              <a:t>Taxable Benefits</a:t>
            </a:r>
            <a:br>
              <a:rPr lang="en-US" sz="1600" dirty="0"/>
            </a:br>
            <a:r>
              <a:rPr lang="en-US" sz="1600" dirty="0"/>
              <a:t>Benefits that are considered taxable income, such as health insurance premiums paid by the employer. </a:t>
            </a:r>
          </a:p>
          <a:p>
            <a:r>
              <a:rPr lang="en-US" sz="1800" b="1" dirty="0">
                <a:solidFill>
                  <a:schemeClr val="tx2"/>
                </a:solidFill>
              </a:rPr>
              <a:t>Tax Sheltered Annuities (TSA)</a:t>
            </a:r>
            <a:br>
              <a:rPr lang="en-US" sz="1600" dirty="0"/>
            </a:br>
            <a:r>
              <a:rPr lang="en-US" sz="1600" dirty="0"/>
              <a:t>Contributions to retirement plans that are exempt from current taxation. </a:t>
            </a:r>
          </a:p>
          <a:p>
            <a:r>
              <a:rPr lang="en-US" sz="1800" b="1" dirty="0">
                <a:solidFill>
                  <a:schemeClr val="tx2"/>
                </a:solidFill>
              </a:rPr>
              <a:t>W-2 Box</a:t>
            </a:r>
            <a:br>
              <a:rPr lang="en-US" sz="1600" b="1" dirty="0"/>
            </a:br>
            <a:r>
              <a:rPr lang="en-US" sz="1600" dirty="0"/>
              <a:t>Enter the number of the box on the W-2 in which the amount should appear, if applicable. </a:t>
            </a:r>
          </a:p>
          <a:p>
            <a:pPr marL="512959" lvl="2" indent="-285750">
              <a:buClr>
                <a:schemeClr val="tx2"/>
              </a:buClr>
              <a:buFont typeface="Wingdings" panose="05000000000000000000" pitchFamily="2" charset="2"/>
              <a:buChar char="§"/>
            </a:pPr>
            <a:r>
              <a:rPr lang="en-US" sz="1400" dirty="0"/>
              <a:t>You do not need to enter boxes 1, 3 or 5 here</a:t>
            </a:r>
          </a:p>
          <a:p>
            <a:pPr marL="512959" lvl="2" indent="-285750">
              <a:buClr>
                <a:schemeClr val="tx2"/>
              </a:buClr>
              <a:buFont typeface="Wingdings" panose="05000000000000000000" pitchFamily="2" charset="2"/>
              <a:buChar char="§"/>
            </a:pPr>
            <a:r>
              <a:rPr lang="en-US" sz="1400" dirty="0"/>
              <a:t>Inclusion in those boxes is determined by the selections in the ‘Subject to Taxes’ fields.</a:t>
            </a:r>
          </a:p>
          <a:p>
            <a:r>
              <a:rPr lang="en-US" sz="1800" b="1" dirty="0">
                <a:solidFill>
                  <a:schemeClr val="tx2"/>
                </a:solidFill>
              </a:rPr>
              <a:t>W-2 Label</a:t>
            </a:r>
            <a:br>
              <a:rPr lang="en-US" sz="1600" b="1" dirty="0"/>
            </a:br>
            <a:r>
              <a:rPr lang="en-US" sz="1600" dirty="0"/>
              <a:t>Enter the label that should appear on the W-2.</a:t>
            </a:r>
          </a:p>
          <a:p>
            <a:endParaRPr lang="en-US" sz="1100" dirty="0"/>
          </a:p>
        </p:txBody>
      </p:sp>
      <p:pic>
        <p:nvPicPr>
          <p:cNvPr id="10" name="Picture 9">
            <a:extLst>
              <a:ext uri="{FF2B5EF4-FFF2-40B4-BE49-F238E27FC236}">
                <a16:creationId xmlns:a16="http://schemas.microsoft.com/office/drawing/2014/main" id="{C44C7666-E960-6713-E729-6333F4D9DE54}"/>
              </a:ext>
            </a:extLst>
          </p:cNvPr>
          <p:cNvPicPr>
            <a:picLocks noChangeAspect="1"/>
          </p:cNvPicPr>
          <p:nvPr/>
        </p:nvPicPr>
        <p:blipFill>
          <a:blip r:embed="rId3"/>
          <a:stretch>
            <a:fillRect/>
          </a:stretch>
        </p:blipFill>
        <p:spPr>
          <a:xfrm>
            <a:off x="6522766" y="1449114"/>
            <a:ext cx="4951474" cy="4951625"/>
          </a:xfrm>
          <a:prstGeom prst="rect">
            <a:avLst/>
          </a:prstGeom>
        </p:spPr>
      </p:pic>
    </p:spTree>
    <p:extLst>
      <p:ext uri="{BB962C8B-B14F-4D97-AF65-F5344CB8AC3E}">
        <p14:creationId xmlns:p14="http://schemas.microsoft.com/office/powerpoint/2010/main" val="486012262"/>
      </p:ext>
    </p:extLst>
  </p:cSld>
  <p:clrMapOvr>
    <a:masterClrMapping/>
  </p:clrMapOvr>
  <p:transition>
    <p:fade/>
  </p:transition>
</p:sld>
</file>

<file path=ppt/theme/theme1.xml><?xml version="1.0" encoding="utf-8"?>
<a:theme xmlns:a="http://schemas.openxmlformats.org/drawingml/2006/main" name="primary with bullets">
  <a:themeElements>
    <a:clrScheme name="Custom 6">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imary with bullets">
  <a:themeElements>
    <a:clrScheme name="Custom 6">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872ac73-66c4-44ac-b58a-6264181e8029}" enabled="0" method="" siteId="{6872ac73-66c4-44ac-b58a-6264181e8029}" removed="1"/>
</clbl:labelList>
</file>

<file path=docProps/app.xml><?xml version="1.0" encoding="utf-8"?>
<Properties xmlns="http://schemas.openxmlformats.org/officeDocument/2006/extended-properties" xmlns:vt="http://schemas.openxmlformats.org/officeDocument/2006/docPropsVTypes">
  <Template>Summit2025_Speaker_Template</Template>
  <TotalTime>20222</TotalTime>
  <Words>4293</Words>
  <Application>Microsoft Office PowerPoint</Application>
  <PresentationFormat>Widescreen</PresentationFormat>
  <Paragraphs>430</Paragraphs>
  <Slides>37</Slides>
  <Notes>28</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37</vt:i4>
      </vt:variant>
    </vt:vector>
  </HeadingPairs>
  <TitlesOfParts>
    <vt:vector size="57" baseType="lpstr">
      <vt:lpstr>Aptos</vt:lpstr>
      <vt:lpstr>Arial</vt:lpstr>
      <vt:lpstr>Calibri</vt:lpstr>
      <vt:lpstr>Calibri Light</vt:lpstr>
      <vt:lpstr>Lucida Sans Unicode</vt:lpstr>
      <vt:lpstr>Poppins</vt:lpstr>
      <vt:lpstr>Poppins SemiBold</vt:lpstr>
      <vt:lpstr>Segoe</vt:lpstr>
      <vt:lpstr>segoe ui</vt:lpstr>
      <vt:lpstr>segoe ui</vt:lpstr>
      <vt:lpstr>segoe ui black</vt:lpstr>
      <vt:lpstr>Source Sans Pro Light</vt:lpstr>
      <vt:lpstr>Verdana</vt:lpstr>
      <vt:lpstr>Wingdings</vt:lpstr>
      <vt:lpstr>primary with bullets</vt:lpstr>
      <vt:lpstr>1_Custom Design</vt:lpstr>
      <vt:lpstr>Custom Design</vt:lpstr>
      <vt:lpstr>1_primary with bullets</vt:lpstr>
      <vt:lpstr>2_Custom Design</vt:lpstr>
      <vt:lpstr>3_Custom Design</vt:lpstr>
      <vt:lpstr>PowerPoint Presentation</vt:lpstr>
      <vt:lpstr>GP Payroll: Resolving Payroll Calculation Errors</vt:lpstr>
      <vt:lpstr>PowerPoint Presentation</vt:lpstr>
      <vt:lpstr>Including but not limited to…</vt:lpstr>
      <vt:lpstr>Comon Denominator</vt:lpstr>
      <vt:lpstr>Pay Attention to These Setup Fields</vt:lpstr>
      <vt:lpstr>Setup: Pay Codes,  Benefits, and Deductions</vt:lpstr>
      <vt:lpstr>Flat Tax Rates</vt:lpstr>
      <vt:lpstr>Report as Wages</vt:lpstr>
      <vt:lpstr>Minimum Net Pay</vt:lpstr>
      <vt:lpstr>Sequence</vt:lpstr>
      <vt:lpstr>Frequency</vt:lpstr>
      <vt:lpstr>Maximum Deduction</vt:lpstr>
      <vt:lpstr>Transaction Required</vt:lpstr>
      <vt:lpstr>Build Batch Inclusions</vt:lpstr>
      <vt:lpstr>Annualization</vt:lpstr>
      <vt:lpstr>Setup Federal</vt:lpstr>
      <vt:lpstr>PowerPoint Presentation</vt:lpstr>
      <vt:lpstr>What is the System Doing?</vt:lpstr>
      <vt:lpstr>Federal Taxes Annualized  Withholdings</vt:lpstr>
      <vt:lpstr>Federal Tax Calculation Continued</vt:lpstr>
      <vt:lpstr>Dependent Claim Amount</vt:lpstr>
      <vt:lpstr>FICA Social Security</vt:lpstr>
      <vt:lpstr>FICA Calculations</vt:lpstr>
      <vt:lpstr>Prevention Reports</vt:lpstr>
      <vt:lpstr>During Pay Runs  (Validation Reports)</vt:lpstr>
      <vt:lpstr>Payroll Issue Resolution</vt:lpstr>
      <vt:lpstr>Direct Deposit Issue</vt:lpstr>
      <vt:lpstr>Wages missing from 941</vt:lpstr>
      <vt:lpstr>Benefits/Deductions miscalculating</vt:lpstr>
      <vt:lpstr>Posting to wrong GL accounts</vt:lpstr>
      <vt:lpstr>Wrong SUTA/FUTA wages or rate</vt:lpstr>
      <vt:lpstr>Is a Check Wrong?</vt:lpstr>
      <vt:lpstr>Summary Points</vt:lpstr>
      <vt:lpstr>Reference Links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Vislay</dc:creator>
  <cp:lastModifiedBy>Samantha Vislay</cp:lastModifiedBy>
  <cp:revision>25</cp:revision>
  <cp:lastPrinted>2025-08-13T01:59:17Z</cp:lastPrinted>
  <dcterms:created xsi:type="dcterms:W3CDTF">2025-06-19T21:36:14Z</dcterms:created>
  <dcterms:modified xsi:type="dcterms:W3CDTF">2025-10-23T11:41:51Z</dcterms:modified>
</cp:coreProperties>
</file>